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59" r:id="rId23"/>
  </p:sldIdLst>
  <p:sldSz cx="9144000" cy="5143500" type="screen16x9"/>
  <p:notesSz cx="6735763" cy="9866313"/>
  <p:embeddedFontLst>
    <p:embeddedFont>
      <p:font typeface="Comfortaa" panose="020B0604020202020204" charset="0"/>
      <p:regular r:id="rId26"/>
      <p:bold r:id="rId27"/>
    </p:embeddedFont>
    <p:embeddedFont>
      <p:font typeface="Montserrat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52" autoAdjust="0"/>
    <p:restoredTop sz="28739" autoAdjust="0"/>
  </p:normalViewPr>
  <p:slideViewPr>
    <p:cSldViewPr snapToGrid="0">
      <p:cViewPr varScale="1">
        <p:scale>
          <a:sx n="34" d="100"/>
          <a:sy n="34" d="100"/>
        </p:scale>
        <p:origin x="2178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19123" cy="494295"/>
          </a:xfrm>
          <a:prstGeom prst="rect">
            <a:avLst/>
          </a:prstGeom>
        </p:spPr>
        <p:txBody>
          <a:bodyPr vert="horz" lIns="87563" tIns="43781" rIns="87563" bIns="4378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180" y="3"/>
            <a:ext cx="2919123" cy="494295"/>
          </a:xfrm>
          <a:prstGeom prst="rect">
            <a:avLst/>
          </a:prstGeom>
        </p:spPr>
        <p:txBody>
          <a:bodyPr vert="horz" lIns="87563" tIns="43781" rIns="87563" bIns="43781" rtlCol="0"/>
          <a:lstStyle>
            <a:lvl1pPr algn="r">
              <a:defRPr sz="1100"/>
            </a:lvl1pPr>
          </a:lstStyle>
          <a:p>
            <a:fld id="{576716C9-A4BD-4F5F-8256-E5C4992303B6}" type="datetimeFigureOut">
              <a:rPr lang="en-US" smtClean="0"/>
              <a:t>30-Nov-22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72021"/>
            <a:ext cx="2919123" cy="494293"/>
          </a:xfrm>
          <a:prstGeom prst="rect">
            <a:avLst/>
          </a:prstGeom>
        </p:spPr>
        <p:txBody>
          <a:bodyPr vert="horz" lIns="87563" tIns="43781" rIns="87563" bIns="4378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180" y="9372021"/>
            <a:ext cx="2919123" cy="494293"/>
          </a:xfrm>
          <a:prstGeom prst="rect">
            <a:avLst/>
          </a:prstGeom>
        </p:spPr>
        <p:txBody>
          <a:bodyPr vert="horz" lIns="87563" tIns="43781" rIns="87563" bIns="43781" rtlCol="0" anchor="b"/>
          <a:lstStyle>
            <a:lvl1pPr algn="r">
              <a:defRPr sz="1100"/>
            </a:lvl1pPr>
          </a:lstStyle>
          <a:p>
            <a:fld id="{2BAA7D07-B04C-4DF9-8A23-D7FF1A06618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42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8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47" tIns="92547" rIns="92547" bIns="92547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3578" y="4686499"/>
            <a:ext cx="5388610" cy="4439841"/>
          </a:xfrm>
          <a:prstGeom prst="rect">
            <a:avLst/>
          </a:prstGeom>
        </p:spPr>
        <p:txBody>
          <a:bodyPr spcFirstLastPara="1" wrap="square" lIns="92547" tIns="92547" rIns="92547" bIns="92547" anchor="t" anchorCtr="0">
            <a:noAutofit/>
          </a:bodyPr>
          <a:lstStyle/>
          <a:p>
            <a:pPr marL="0" indent="0">
              <a:buNone/>
            </a:pPr>
            <a:r>
              <a:rPr lang="ar-DZ" dirty="0" smtClean="0"/>
              <a:t>بسم الله الرحمان الرحيم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fr-FR" noProof="0" dirty="0" smtClean="0"/>
              <a:t>Honorable assistance,</a:t>
            </a:r>
            <a:r>
              <a:rPr lang="fr-FR" baseline="0" noProof="0" dirty="0" smtClean="0"/>
              <a:t> Bonjour</a:t>
            </a:r>
          </a:p>
          <a:p>
            <a:pPr marL="0" indent="0">
              <a:buNone/>
            </a:pPr>
            <a:endParaRPr lang="fr-FR" baseline="0" noProof="0" dirty="0" smtClean="0"/>
          </a:p>
          <a:p>
            <a:pPr marL="0" indent="0">
              <a:buNone/>
            </a:pPr>
            <a:r>
              <a:rPr lang="fr-FR" baseline="0" noProof="0" dirty="0" smtClean="0"/>
              <a:t>M</a:t>
            </a:r>
            <a:r>
              <a:rPr lang="en-US" baseline="0" dirty="0" smtClean="0"/>
              <a:t>a presentation </a:t>
            </a:r>
            <a:r>
              <a:rPr lang="fr-FR" baseline="0" noProof="0" dirty="0" smtClean="0"/>
              <a:t>traitera de la gestion de la qualité, pour ce faire je dresserai un aperçu globale sur les normes de gestion de la qualité, des normes, qui s’appliquerons, rappelons nous, à partir du 15 Décembre prochain.</a:t>
            </a:r>
            <a:endParaRPr lang="fr-FR" noProof="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9a82713d1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9a82713d16_0_32:notes"/>
          <p:cNvSpPr txBox="1">
            <a:spLocks noGrp="1"/>
          </p:cNvSpPr>
          <p:nvPr>
            <p:ph type="body" idx="1"/>
          </p:nvPr>
        </p:nvSpPr>
        <p:spPr>
          <a:xfrm>
            <a:off x="673578" y="4686499"/>
            <a:ext cx="5388610" cy="4439841"/>
          </a:xfrm>
          <a:prstGeom prst="rect">
            <a:avLst/>
          </a:prstGeom>
        </p:spPr>
        <p:txBody>
          <a:bodyPr spcFirstLastPara="1" wrap="square" lIns="92547" tIns="92547" rIns="92547" bIns="92547" anchor="t" anchorCtr="0">
            <a:noAutofit/>
          </a:bodyPr>
          <a:lstStyle/>
          <a:p>
            <a:pPr marL="0" indent="0">
              <a:buNone/>
            </a:pPr>
            <a:r>
              <a:rPr lang="fr-FR" noProof="0" dirty="0" smtClean="0"/>
              <a:t>D’autres</a:t>
            </a:r>
            <a:r>
              <a:rPr lang="fr-FR" baseline="0" noProof="0" dirty="0" smtClean="0"/>
              <a:t> composantes </a:t>
            </a:r>
            <a:r>
              <a:rPr lang="en-US" baseline="0" dirty="0" smtClean="0"/>
              <a:t>subsistent à savoir : 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1356302" lvl="2" indent="-289258" algn="just">
              <a:buSzPct val="100000"/>
              <a:buFont typeface="Wingdings" panose="05000000000000000000" pitchFamily="2" charset="2"/>
              <a:buChar char="ü"/>
            </a:pPr>
            <a:r>
              <a:rPr lang="fr-FR" sz="1400" dirty="0">
                <a:latin typeface="Montserrat" panose="020B0604020202020204" charset="0"/>
                <a:cs typeface="Times New Roman" pitchFamily="18" charset="0"/>
              </a:rPr>
              <a:t>les rôles et les responsabilités à l’égard du système, </a:t>
            </a:r>
          </a:p>
          <a:p>
            <a:pPr marL="604229" lvl="1" indent="0" algn="just"/>
            <a:endParaRPr lang="fr-FR" sz="1400" dirty="0">
              <a:latin typeface="Montserrat" panose="020B0604020202020204" charset="0"/>
              <a:cs typeface="Times New Roman" pitchFamily="18" charset="0"/>
            </a:endParaRPr>
          </a:p>
          <a:p>
            <a:pPr marL="1356302" lvl="2" indent="-289258" algn="just">
              <a:buSzPct val="100000"/>
              <a:buFont typeface="Wingdings" panose="05000000000000000000" pitchFamily="2" charset="2"/>
              <a:buChar char="ü"/>
            </a:pPr>
            <a:r>
              <a:rPr lang="fr-FR" sz="1400" dirty="0">
                <a:latin typeface="Montserrat" panose="020B0604020202020204" charset="0"/>
                <a:cs typeface="Times New Roman" pitchFamily="18" charset="0"/>
              </a:rPr>
              <a:t>L’évaluation globale du système par les dirigeants, </a:t>
            </a:r>
          </a:p>
          <a:p>
            <a:pPr marL="604229" lvl="1" indent="0" algn="just"/>
            <a:endParaRPr lang="fr-FR" sz="1400" dirty="0">
              <a:latin typeface="Montserrat" panose="020B0604020202020204" charset="0"/>
              <a:cs typeface="Times New Roman" pitchFamily="18" charset="0"/>
            </a:endParaRPr>
          </a:p>
          <a:p>
            <a:pPr marL="1356302" lvl="2" indent="-289258" algn="just">
              <a:buSzPct val="100000"/>
              <a:buFont typeface="Wingdings" panose="05000000000000000000" pitchFamily="2" charset="2"/>
              <a:buChar char="ü"/>
            </a:pPr>
            <a:r>
              <a:rPr lang="fr-FR" sz="1400" dirty="0">
                <a:latin typeface="Montserrat" panose="020B0604020202020204" charset="0"/>
                <a:cs typeface="Times New Roman" pitchFamily="18" charset="0"/>
              </a:rPr>
              <a:t>Les exigences du réseau ou les services fournis par le réseau </a:t>
            </a:r>
          </a:p>
          <a:p>
            <a:pPr marL="604229" lvl="1" indent="0" algn="just"/>
            <a:endParaRPr lang="fr-FR" sz="1400" dirty="0">
              <a:latin typeface="Montserrat" panose="020B0604020202020204" charset="0"/>
              <a:cs typeface="Times New Roman" pitchFamily="18" charset="0"/>
            </a:endParaRPr>
          </a:p>
          <a:p>
            <a:pPr marL="1356302" lvl="2" indent="-289258" algn="just">
              <a:buSzPct val="100000"/>
              <a:buFont typeface="Wingdings" panose="05000000000000000000" pitchFamily="2" charset="2"/>
              <a:buChar char="ü"/>
            </a:pPr>
            <a:r>
              <a:rPr lang="fr-FR" sz="1400" dirty="0">
                <a:latin typeface="Montserrat" panose="020B0604020202020204" charset="0"/>
                <a:cs typeface="Times New Roman" pitchFamily="18" charset="0"/>
              </a:rPr>
              <a:t>La documentation de la mission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1997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9990d88a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9990d88adb_0_0:notes"/>
          <p:cNvSpPr txBox="1">
            <a:spLocks noGrp="1"/>
          </p:cNvSpPr>
          <p:nvPr>
            <p:ph type="body" idx="1"/>
          </p:nvPr>
        </p:nvSpPr>
        <p:spPr>
          <a:xfrm>
            <a:off x="673578" y="4686499"/>
            <a:ext cx="5388610" cy="4439841"/>
          </a:xfrm>
          <a:prstGeom prst="rect">
            <a:avLst/>
          </a:prstGeom>
        </p:spPr>
        <p:txBody>
          <a:bodyPr spcFirstLastPara="1" wrap="square" lIns="92547" tIns="92547" rIns="92547" bIns="92547" anchor="t" anchorCtr="0">
            <a:noAutofit/>
          </a:bodyPr>
          <a:lstStyle/>
          <a:p>
            <a:pPr marL="0" indent="0">
              <a:buNone/>
            </a:pPr>
            <a:endParaRPr lang="fr-FR" dirty="0">
              <a:latin typeface="Montserrat" panose="020B060402020202020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A considérer</a:t>
            </a:r>
            <a:r>
              <a:rPr lang="fr-FR" baseline="0" dirty="0" smtClean="0">
                <a:latin typeface="Montserrat" panose="020B0604020202020204" charset="0"/>
                <a:cs typeface="Times New Roman" pitchFamily="18" charset="0"/>
              </a:rPr>
              <a:t> aussi </a:t>
            </a: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 </a:t>
            </a:r>
            <a:r>
              <a:rPr lang="fr-FR" dirty="0">
                <a:latin typeface="Montserrat" panose="020B0604020202020204" charset="0"/>
                <a:cs typeface="Times New Roman" pitchFamily="18" charset="0"/>
              </a:rPr>
              <a:t>dans le SGQ à savoir  : </a:t>
            </a:r>
          </a:p>
          <a:p>
            <a:pPr marL="0" indent="0">
              <a:buNone/>
            </a:pPr>
            <a:endParaRPr lang="fr-FR" dirty="0">
              <a:latin typeface="Montserrat" panose="020B0604020202020204" charset="0"/>
              <a:cs typeface="Times New Roman" pitchFamily="18" charset="0"/>
            </a:endParaRPr>
          </a:p>
          <a:p>
            <a:pPr marL="0" indent="0" defTabSz="925628">
              <a:buNone/>
            </a:pPr>
            <a:r>
              <a:rPr lang="fr-FR" dirty="0">
                <a:latin typeface="Montserrat" panose="020B0604020202020204" charset="0"/>
                <a:cs typeface="Times New Roman" pitchFamily="18" charset="0"/>
              </a:rPr>
              <a:t>le jugement professionnel et l’esprit critique au niveau de la mission</a:t>
            </a:r>
          </a:p>
          <a:p>
            <a:pPr marL="0" indent="0">
              <a:buNone/>
            </a:pPr>
            <a:endParaRPr lang="fr-FR" dirty="0">
              <a:latin typeface="Montserrat" panose="020B0604020202020204" charset="0"/>
              <a:cs typeface="Times New Roman" pitchFamily="18" charset="0"/>
            </a:endParaRPr>
          </a:p>
          <a:p>
            <a:pPr marL="0" indent="0" defTabSz="925628">
              <a:buNone/>
            </a:pPr>
            <a:r>
              <a:rPr lang="fr-FR" dirty="0">
                <a:latin typeface="Montserrat" panose="020B0604020202020204" charset="0"/>
                <a:cs typeface="Times New Roman" pitchFamily="18" charset="0"/>
              </a:rPr>
              <a:t>La focalisation sur les entités présentant un intérêt général important et sur les cas ou un examen s’avère approprié en fonction du risque</a:t>
            </a:r>
          </a:p>
          <a:p>
            <a:pPr marL="0" indent="0">
              <a:buNone/>
            </a:pPr>
            <a:endParaRPr lang="fr-FR" dirty="0">
              <a:latin typeface="Montserrat" panose="020B060402020202020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dirty="0">
                <a:latin typeface="Montserrat" panose="020B0604020202020204" charset="0"/>
                <a:cs typeface="Times New Roman" pitchFamily="18" charset="0"/>
              </a:rPr>
              <a:t>Les règles d’éthique qui doivent s’appliqué aussi membre externe du cabinet qui peuvent éventuellement interagir dans les missions</a:t>
            </a:r>
          </a:p>
          <a:p>
            <a:pPr marL="0" indent="0">
              <a:buNone/>
            </a:pPr>
            <a:endParaRPr lang="fr-FR" dirty="0">
              <a:latin typeface="Montserrat" panose="020B060402020202020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117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9a82713d1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9a82713d16_0_32:notes"/>
          <p:cNvSpPr txBox="1">
            <a:spLocks noGrp="1"/>
          </p:cNvSpPr>
          <p:nvPr>
            <p:ph type="body" idx="1"/>
          </p:nvPr>
        </p:nvSpPr>
        <p:spPr>
          <a:xfrm>
            <a:off x="673578" y="4686499"/>
            <a:ext cx="5388610" cy="4439841"/>
          </a:xfrm>
          <a:prstGeom prst="rect">
            <a:avLst/>
          </a:prstGeom>
        </p:spPr>
        <p:txBody>
          <a:bodyPr spcFirstLastPara="1" wrap="square" lIns="92547" tIns="92547" rIns="92547" bIns="92547" anchor="t" anchorCtr="0">
            <a:noAutofit/>
          </a:bodyPr>
          <a:lstStyle/>
          <a:p>
            <a:pPr marL="0" indent="0" defTabSz="925628">
              <a:buNone/>
            </a:pPr>
            <a:r>
              <a:rPr lang="fr-FR" dirty="0">
                <a:latin typeface="Montserrat" panose="020B0604020202020204" charset="0"/>
                <a:cs typeface="Times New Roman" pitchFamily="18" charset="0"/>
              </a:rPr>
              <a:t>Nous arrivons à  la deuxième normes du </a:t>
            </a:r>
            <a:r>
              <a:rPr lang="fr-FR" dirty="0" err="1">
                <a:latin typeface="Montserrat" panose="020B0604020202020204" charset="0"/>
                <a:cs typeface="Times New Roman" pitchFamily="18" charset="0"/>
              </a:rPr>
              <a:t>tryptique</a:t>
            </a:r>
            <a:r>
              <a:rPr lang="fr-FR" dirty="0">
                <a:latin typeface="Montserrat" panose="020B0604020202020204" charset="0"/>
                <a:cs typeface="Times New Roman" pitchFamily="18" charset="0"/>
              </a:rPr>
              <a:t> à savoir </a:t>
            </a: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ISQM </a:t>
            </a:r>
            <a:r>
              <a:rPr lang="fr-FR" dirty="0">
                <a:latin typeface="Montserrat" panose="020B0604020202020204" charset="0"/>
                <a:cs typeface="Times New Roman" pitchFamily="18" charset="0"/>
              </a:rPr>
              <a:t>2 </a:t>
            </a:r>
            <a:r>
              <a:rPr lang="fr-FR" b="1" dirty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Contrôles de  qualité de la mission</a:t>
            </a:r>
          </a:p>
          <a:p>
            <a:pPr marL="0" indent="0">
              <a:buNone/>
            </a:pPr>
            <a:endParaRPr lang="fr-FR" dirty="0">
              <a:latin typeface="Montserrat" panose="020B060402020202020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Contrairement à’l’ISQM1, l’ISQM 2 est une nouvelle normes, </a:t>
            </a:r>
            <a:endParaRPr lang="fr-FR" dirty="0">
              <a:latin typeface="Montserrat" panose="020B0604020202020204" charset="0"/>
              <a:cs typeface="Times New Roman" pitchFamily="18" charset="0"/>
            </a:endParaRPr>
          </a:p>
          <a:p>
            <a:pPr marL="0" indent="0">
              <a:buNone/>
            </a:pPr>
            <a:endParaRPr lang="fr-FR" dirty="0">
              <a:latin typeface="Montserrat" panose="020B0604020202020204" charset="0"/>
              <a:cs typeface="Times New Roman" pitchFamily="18" charset="0"/>
            </a:endParaRPr>
          </a:p>
          <a:p>
            <a:pPr marL="0" indent="0" defTabSz="925628">
              <a:buNone/>
            </a:pPr>
            <a:r>
              <a:rPr lang="fr-FR" dirty="0">
                <a:latin typeface="Montserrat" panose="020B0604020202020204" charset="0"/>
                <a:cs typeface="Times New Roman" pitchFamily="18" charset="0"/>
              </a:rPr>
              <a:t>De nombreux élément de cette norme proviennent des normes de l’IAASB qui étaient préexistantes, en particulier au sein de la norme ISQC 1 et de la norme ISA 220</a:t>
            </a:r>
          </a:p>
          <a:p>
            <a:pPr marL="0" indent="0" algn="just">
              <a:spcBef>
                <a:spcPts val="607"/>
              </a:spcBef>
              <a:buSzPct val="100000"/>
              <a:buNone/>
            </a:pPr>
            <a:endParaRPr lang="fr-FR" dirty="0" smtClean="0">
              <a:latin typeface="Montserrat" panose="020B0604020202020204" charset="0"/>
              <a:cs typeface="Times New Roman" pitchFamily="18" charset="0"/>
            </a:endParaRPr>
          </a:p>
          <a:p>
            <a:pPr marL="0" indent="0" algn="just">
              <a:spcBef>
                <a:spcPts val="607"/>
              </a:spcBef>
              <a:buSzPct val="100000"/>
              <a:buNone/>
            </a:pP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C’est </a:t>
            </a:r>
            <a:r>
              <a:rPr lang="fr-FR" dirty="0">
                <a:latin typeface="Montserrat" panose="020B0604020202020204" charset="0"/>
                <a:cs typeface="Times New Roman" pitchFamily="18" charset="0"/>
              </a:rPr>
              <a:t>une norme qui interagit avec la norme ISQM 1</a:t>
            </a:r>
          </a:p>
          <a:p>
            <a:pPr marL="0" indent="0" algn="just">
              <a:spcBef>
                <a:spcPts val="607"/>
              </a:spcBef>
              <a:buSzPct val="100000"/>
              <a:buNone/>
            </a:pPr>
            <a:endParaRPr lang="fr-FR" dirty="0" smtClean="0">
              <a:latin typeface="Montserrat" panose="020B0604020202020204" charset="0"/>
              <a:cs typeface="Times New Roman" pitchFamily="18" charset="0"/>
            </a:endParaRPr>
          </a:p>
          <a:p>
            <a:pPr marL="0" indent="0" algn="just">
              <a:spcBef>
                <a:spcPts val="607"/>
              </a:spcBef>
              <a:buSzPct val="100000"/>
              <a:buNone/>
            </a:pP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Elle </a:t>
            </a:r>
            <a:r>
              <a:rPr lang="fr-FR" dirty="0">
                <a:latin typeface="Montserrat" panose="020B0604020202020204" charset="0"/>
                <a:cs typeface="Times New Roman" pitchFamily="18" charset="0"/>
              </a:rPr>
              <a:t>remplace les exigences et les modalités d’application liées aux revues de la qualité des missions qui figuraient dans les anciennes normes ISQC1 et ISA 220</a:t>
            </a:r>
          </a:p>
          <a:p>
            <a:pPr marL="0" indent="0" algn="just">
              <a:spcBef>
                <a:spcPts val="607"/>
              </a:spcBef>
              <a:buSzPct val="100000"/>
              <a:buNone/>
            </a:pPr>
            <a:endParaRPr lang="fr-FR" dirty="0" smtClean="0">
              <a:latin typeface="Montserrat" panose="020B0604020202020204" charset="0"/>
              <a:cs typeface="Times New Roman" pitchFamily="18" charset="0"/>
            </a:endParaRPr>
          </a:p>
          <a:p>
            <a:pPr marL="0" indent="0" algn="just">
              <a:spcBef>
                <a:spcPts val="607"/>
              </a:spcBef>
              <a:buSzPct val="100000"/>
              <a:buNone/>
            </a:pP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L’approbation </a:t>
            </a:r>
            <a:r>
              <a:rPr lang="fr-FR" dirty="0">
                <a:latin typeface="Montserrat" panose="020B0604020202020204" charset="0"/>
                <a:cs typeface="Times New Roman" pitchFamily="18" charset="0"/>
              </a:rPr>
              <a:t>de cette norme a induit à des modifications de concordance mineurs à plusieurs normes ISA</a:t>
            </a:r>
          </a:p>
          <a:p>
            <a:pPr marL="0" indent="0" defTabSz="925628">
              <a:buNone/>
            </a:pPr>
            <a:endParaRPr lang="fr-FR" dirty="0" smtClean="0">
              <a:latin typeface="Montserrat" panose="020B0604020202020204" charset="0"/>
              <a:cs typeface="Times New Roman" pitchFamily="18" charset="0"/>
            </a:endParaRPr>
          </a:p>
          <a:p>
            <a:pPr marL="0" indent="0" defTabSz="925628">
              <a:buNone/>
            </a:pP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En </a:t>
            </a:r>
            <a:r>
              <a:rPr lang="fr-FR" dirty="0">
                <a:latin typeface="Montserrat" panose="020B0604020202020204" charset="0"/>
                <a:cs typeface="Times New Roman" pitchFamily="18" charset="0"/>
              </a:rPr>
              <a:t>fin elle doit être lue conjointement avec les règles de déontologie pertinentes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0186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9990d88a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9990d88adb_0_0:notes"/>
          <p:cNvSpPr txBox="1">
            <a:spLocks noGrp="1"/>
          </p:cNvSpPr>
          <p:nvPr>
            <p:ph type="body" idx="1"/>
          </p:nvPr>
        </p:nvSpPr>
        <p:spPr>
          <a:xfrm>
            <a:off x="673578" y="4686499"/>
            <a:ext cx="5388610" cy="4439841"/>
          </a:xfrm>
          <a:prstGeom prst="rect">
            <a:avLst/>
          </a:prstGeom>
        </p:spPr>
        <p:txBody>
          <a:bodyPr spcFirstLastPara="1" wrap="square" lIns="92547" tIns="92547" rIns="92547" bIns="92547" anchor="t" anchorCtr="0">
            <a:noAutofit/>
          </a:bodyPr>
          <a:lstStyle/>
          <a:p>
            <a:pPr marL="0" indent="0" algn="just">
              <a:spcBef>
                <a:spcPts val="607"/>
              </a:spcBef>
              <a:buNone/>
            </a:pPr>
            <a:r>
              <a:rPr lang="en-US" dirty="0" smtClean="0"/>
              <a:t>La </a:t>
            </a:r>
            <a:r>
              <a:rPr lang="fr-FR" noProof="0" dirty="0" smtClean="0"/>
              <a:t>norme</a:t>
            </a:r>
            <a:r>
              <a:rPr lang="fr-FR" baseline="0" noProof="0" dirty="0" smtClean="0"/>
              <a:t> s’applique </a:t>
            </a:r>
            <a:r>
              <a:rPr lang="fr-FR" dirty="0">
                <a:latin typeface="Montserrat" panose="020B0604020202020204" charset="0"/>
                <a:cs typeface="Times New Roman" pitchFamily="18" charset="0"/>
              </a:rPr>
              <a:t>à toutes les missions pour lesquelles une revue de la qualité est requise  conformément à la norme ISQM1 à savoir :</a:t>
            </a:r>
          </a:p>
          <a:p>
            <a:pPr marL="289258" indent="-289258" algn="just">
              <a:buSzPct val="100000"/>
              <a:buFont typeface="Wingdings" panose="05000000000000000000" pitchFamily="2" charset="2"/>
              <a:buChar char="ü"/>
            </a:pPr>
            <a:endParaRPr lang="fr-FR" dirty="0">
              <a:latin typeface="Montserrat" panose="020B0604020202020204" charset="0"/>
              <a:cs typeface="Times New Roman" pitchFamily="18" charset="0"/>
            </a:endParaRPr>
          </a:p>
          <a:p>
            <a:pPr marL="289258" indent="-289258" algn="just">
              <a:lnSpc>
                <a:spcPct val="110000"/>
              </a:lnSpc>
              <a:spcBef>
                <a:spcPts val="607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dirty="0">
                <a:latin typeface="Montserrat" panose="020B0604020202020204" charset="0"/>
                <a:cs typeface="Times New Roman" pitchFamily="18" charset="0"/>
              </a:rPr>
              <a:t>Les audits d’états financiers d’entités cotées</a:t>
            </a:r>
          </a:p>
          <a:p>
            <a:pPr marL="289258" indent="-289258" algn="just">
              <a:lnSpc>
                <a:spcPct val="110000"/>
              </a:lnSpc>
              <a:spcBef>
                <a:spcPts val="607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dirty="0">
                <a:latin typeface="Montserrat" panose="020B0604020202020204" charset="0"/>
                <a:cs typeface="Times New Roman" pitchFamily="18" charset="0"/>
              </a:rPr>
              <a:t>Dans le cas d’exigences légales ou réglementaires</a:t>
            </a:r>
          </a:p>
          <a:p>
            <a:pPr marL="289258" indent="-289258" algn="just">
              <a:lnSpc>
                <a:spcPct val="110000"/>
              </a:lnSpc>
              <a:spcBef>
                <a:spcPts val="607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dirty="0">
                <a:latin typeface="Montserrat" panose="020B0604020202020204" charset="0"/>
                <a:cs typeface="Times New Roman" pitchFamily="18" charset="0"/>
              </a:rPr>
              <a:t>Dans le cas ou le cabinet détermine qu’une revue de la qualité de la mission constitue une réponse appropriée à un ou plusieurs risques liés à la qualité (composante ISQM1)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 defTabSz="925628">
              <a:buNone/>
            </a:pPr>
            <a:r>
              <a:rPr lang="fr-FR" dirty="0"/>
              <a:t>Il se peut que dans certain </a:t>
            </a:r>
            <a:r>
              <a:rPr lang="fr-FR" dirty="0" smtClean="0"/>
              <a:t>cabinet</a:t>
            </a:r>
            <a:r>
              <a:rPr lang="fr-FR" smtClean="0"/>
              <a:t>, il </a:t>
            </a:r>
            <a:r>
              <a:rPr lang="fr-FR" dirty="0"/>
              <a:t>n’y ait aucune mission à soumettre à un contrôle de la qualité de la mission et dans ce cas la norme ne s’appliquera pas tout simplement</a:t>
            </a:r>
            <a:endParaRPr lang="en-US" dirty="0"/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6782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9a82713d1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9a82713d16_0_32:notes"/>
          <p:cNvSpPr txBox="1">
            <a:spLocks noGrp="1"/>
          </p:cNvSpPr>
          <p:nvPr>
            <p:ph type="body" idx="1"/>
          </p:nvPr>
        </p:nvSpPr>
        <p:spPr>
          <a:xfrm>
            <a:off x="673578" y="4686499"/>
            <a:ext cx="5388610" cy="4439841"/>
          </a:xfrm>
          <a:prstGeom prst="rect">
            <a:avLst/>
          </a:prstGeom>
        </p:spPr>
        <p:txBody>
          <a:bodyPr spcFirstLastPara="1" wrap="square" lIns="92547" tIns="92547" rIns="92547" bIns="92547" anchor="t" anchorCtr="0">
            <a:noAutofit/>
          </a:bodyPr>
          <a:lstStyle/>
          <a:p>
            <a:pPr marL="0" indent="0" defTabSz="925628">
              <a:buNone/>
            </a:pPr>
            <a:r>
              <a:rPr lang="fr-FR" noProof="0" dirty="0" smtClean="0"/>
              <a:t>Cette norme traite de la désignation et des critère </a:t>
            </a:r>
            <a:r>
              <a:rPr lang="en-US" dirty="0" smtClean="0"/>
              <a:t>de qualification </a:t>
            </a:r>
            <a:r>
              <a:rPr lang="fr-FR" dirty="0">
                <a:latin typeface="Montserrat" panose="020B0604020202020204" charset="0"/>
              </a:rPr>
              <a:t>du responsable de la revue de la qualité de la mission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defTabSz="925628">
              <a:buNone/>
            </a:pPr>
            <a:r>
              <a:rPr lang="en-US" dirty="0" smtClean="0"/>
              <a:t>Des </a:t>
            </a:r>
            <a:r>
              <a:rPr lang="fr-FR" noProof="0" dirty="0" smtClean="0"/>
              <a:t>responsabilité</a:t>
            </a:r>
            <a:r>
              <a:rPr lang="en-US" dirty="0" smtClean="0"/>
              <a:t>  </a:t>
            </a:r>
            <a:r>
              <a:rPr lang="fr-FR" dirty="0">
                <a:latin typeface="Montserrat" panose="020B0604020202020204" charset="0"/>
              </a:rPr>
              <a:t>de celui-ci en ce qui concerne la réalisation et la documentation de </a:t>
            </a:r>
            <a:r>
              <a:rPr lang="fr-FR" dirty="0">
                <a:latin typeface="Montserrat" panose="020B0604020202020204" charset="0"/>
                <a:cs typeface="Times New Roman" pitchFamily="18" charset="0"/>
              </a:rPr>
              <a:t>la revue de la qualité de la mission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defTabSz="925628">
              <a:buNone/>
            </a:pPr>
            <a:r>
              <a:rPr lang="en-US" dirty="0" smtClean="0"/>
              <a:t>Et </a:t>
            </a:r>
            <a:r>
              <a:rPr lang="fr-FR" noProof="0" dirty="0" smtClean="0"/>
              <a:t>enfin elle précise </a:t>
            </a:r>
            <a:r>
              <a:rPr lang="fr-FR" dirty="0">
                <a:latin typeface="Montserrat" panose="020B0604020202020204" charset="0"/>
                <a:cs typeface="Times New Roman" pitchFamily="18" charset="0"/>
              </a:rPr>
              <a:t>l’objectif du cabinet qui l’applique et les exigences conçues pour lui permettre, ainsi qu’au responsable de la revue de la qualité de la mission, d’atteindre cet objectif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0189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9990d88a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9990d88adb_0_0:notes"/>
          <p:cNvSpPr txBox="1">
            <a:spLocks noGrp="1"/>
          </p:cNvSpPr>
          <p:nvPr>
            <p:ph type="body" idx="1"/>
          </p:nvPr>
        </p:nvSpPr>
        <p:spPr>
          <a:xfrm>
            <a:off x="673578" y="4686499"/>
            <a:ext cx="5388610" cy="4439841"/>
          </a:xfrm>
          <a:prstGeom prst="rect">
            <a:avLst/>
          </a:prstGeom>
        </p:spPr>
        <p:txBody>
          <a:bodyPr spcFirstLastPara="1" wrap="square" lIns="92547" tIns="92547" rIns="92547" bIns="92547" anchor="t" anchorCtr="0">
            <a:noAutofit/>
          </a:bodyPr>
          <a:lstStyle/>
          <a:p>
            <a:pPr marL="0" indent="0" defTabSz="925628">
              <a:buNone/>
            </a:pPr>
            <a:r>
              <a:rPr lang="fr-FR" noProof="0" dirty="0" smtClean="0"/>
              <a:t>Concrètement, en quoi consiste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fr-FR" baseline="0" noProof="0" dirty="0" smtClean="0"/>
              <a:t>une revue </a:t>
            </a:r>
            <a:r>
              <a:rPr lang="en-US" baseline="0" dirty="0" smtClean="0"/>
              <a:t>de la </a:t>
            </a:r>
            <a:r>
              <a:rPr lang="fr-FR" baseline="0" noProof="0" dirty="0" smtClean="0"/>
              <a:t>qualité</a:t>
            </a:r>
            <a:r>
              <a:rPr lang="en-US" baseline="0" dirty="0" smtClean="0"/>
              <a:t> de la mission, ? Au </a:t>
            </a:r>
            <a:r>
              <a:rPr lang="fr-FR" baseline="0" noProof="0" dirty="0" smtClean="0"/>
              <a:t>faite c’est une évaluation </a:t>
            </a:r>
            <a:r>
              <a:rPr lang="en-US" baseline="0" dirty="0" smtClean="0"/>
              <a:t>objective </a:t>
            </a:r>
            <a:r>
              <a:rPr lang="fr-FR" dirty="0">
                <a:latin typeface="Montserrat" panose="020B0604020202020204" charset="0"/>
                <a:cs typeface="Times New Roman" pitchFamily="18" charset="0"/>
              </a:rPr>
              <a:t>des jugements importants portés par l’équipe de mission et des conclusions tirées à leur sujet</a:t>
            </a:r>
          </a:p>
          <a:p>
            <a:pPr marL="0" indent="0">
              <a:buNone/>
            </a:pPr>
            <a:r>
              <a:rPr lang="en-US" baseline="0" dirty="0" smtClean="0"/>
              <a:t>  </a:t>
            </a:r>
          </a:p>
          <a:p>
            <a:pPr marL="0" indent="0">
              <a:buNone/>
            </a:pPr>
            <a:r>
              <a:rPr lang="fr-FR" baseline="0" noProof="0" dirty="0" smtClean="0"/>
              <a:t>c’est aussi l’évaluation des jugement importants qui ont été portés </a:t>
            </a:r>
            <a:r>
              <a:rPr lang="fr-FR" dirty="0">
                <a:latin typeface="Montserrat" panose="020B0604020202020204" charset="0"/>
                <a:cs typeface="Times New Roman" pitchFamily="18" charset="0"/>
              </a:rPr>
              <a:t>au regard des normes professionnelles et des exigences légales et règlementaires applicables</a:t>
            </a:r>
            <a:endParaRPr lang="en-US" baseline="0" dirty="0" smtClean="0"/>
          </a:p>
          <a:p>
            <a:pPr marL="0" indent="0">
              <a:buNone/>
            </a:pPr>
            <a:endParaRPr lang="en-US" baseline="0" dirty="0" smtClean="0"/>
          </a:p>
          <a:p>
            <a:pPr marL="0" indent="0" defTabSz="875629">
              <a:buNone/>
            </a:pPr>
            <a:r>
              <a:rPr lang="en-US" baseline="0" dirty="0" smtClean="0"/>
              <a:t>La revue de la </a:t>
            </a:r>
            <a:r>
              <a:rPr lang="fr-FR" baseline="0" noProof="0" dirty="0" smtClean="0"/>
              <a:t>qualité de la mission n’est nullement l’appréciation de la conformité de l’ensemble </a:t>
            </a:r>
            <a:r>
              <a:rPr lang="en-US" baseline="0" dirty="0" smtClean="0"/>
              <a:t>de la mission,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fr-FR" baseline="0" noProof="0" dirty="0" smtClean="0"/>
              <a:t>ne s’agit pas aussi d’obtenir des éléments probant </a:t>
            </a:r>
            <a:r>
              <a:rPr lang="fr-FR" dirty="0">
                <a:latin typeface="Montserrat" panose="020B0604020202020204" charset="0"/>
                <a:cs typeface="Times New Roman" pitchFamily="18" charset="0"/>
              </a:rPr>
              <a:t>, permettant de fonder l’opinion ou la conclusion de la mission</a:t>
            </a:r>
          </a:p>
          <a:p>
            <a:pPr marL="0" indent="0">
              <a:buNone/>
            </a:pP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44288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9a82713d1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9a82713d16_0_32:notes"/>
          <p:cNvSpPr txBox="1">
            <a:spLocks noGrp="1"/>
          </p:cNvSpPr>
          <p:nvPr>
            <p:ph type="body" idx="1"/>
          </p:nvPr>
        </p:nvSpPr>
        <p:spPr>
          <a:xfrm>
            <a:off x="673578" y="4686499"/>
            <a:ext cx="5388610" cy="4439841"/>
          </a:xfrm>
          <a:prstGeom prst="rect">
            <a:avLst/>
          </a:prstGeom>
        </p:spPr>
        <p:txBody>
          <a:bodyPr spcFirstLastPara="1" wrap="square" lIns="92547" tIns="92547" rIns="92547" bIns="92547" anchor="t" anchorCtr="0">
            <a:noAutofit/>
          </a:bodyPr>
          <a:lstStyle/>
          <a:p>
            <a:pPr marL="0" lvl="1" indent="0" defTabSz="925628">
              <a:buNone/>
              <a:defRPr/>
            </a:pPr>
            <a:r>
              <a:rPr lang="fr-FR" dirty="0">
                <a:latin typeface="Montserrat" panose="020B0604020202020204" charset="0"/>
                <a:cs typeface="Times New Roman" pitchFamily="18" charset="0"/>
              </a:rPr>
              <a:t>En ce qui concerne les critère de désignation et d’éligibilité des examinateur prévue par la norme ISQM2 , il y’a lieu de considérer : Compétence, capacité </a:t>
            </a:r>
            <a:r>
              <a:rPr lang="fr-FR" sz="1400" dirty="0">
                <a:latin typeface="Montserrat" panose="020B0604020202020204" charset="0"/>
                <a:cs typeface="Times New Roman" pitchFamily="18" charset="0"/>
              </a:rPr>
              <a:t>et autorité pour la ou les personnes qui désignent le responsable de la revue de la qualité de la mission</a:t>
            </a:r>
          </a:p>
          <a:p>
            <a:pPr marL="0" indent="0" defTabSz="925628">
              <a:buNone/>
              <a:defRPr/>
            </a:pPr>
            <a:endParaRPr lang="fr-FR" dirty="0">
              <a:latin typeface="Montserrat" panose="020B0604020202020204" charset="0"/>
              <a:cs typeface="Times New Roman" pitchFamily="18" charset="0"/>
            </a:endParaRPr>
          </a:p>
          <a:p>
            <a:pPr marL="0" indent="0" defTabSz="925628">
              <a:buNone/>
              <a:defRPr/>
            </a:pPr>
            <a:endParaRPr lang="fr-FR" dirty="0">
              <a:latin typeface="Montserrat" panose="020B0604020202020204" charset="0"/>
              <a:cs typeface="Times New Roman" pitchFamily="18" charset="0"/>
            </a:endParaRPr>
          </a:p>
          <a:p>
            <a:pPr marL="0" indent="0" defTabSz="925628">
              <a:buNone/>
              <a:defRPr/>
            </a:pPr>
            <a:r>
              <a:rPr lang="fr-FR" dirty="0">
                <a:latin typeface="Montserrat" panose="020B0604020202020204" charset="0"/>
                <a:cs typeface="Times New Roman" pitchFamily="18" charset="0"/>
              </a:rPr>
              <a:t>Le responsable de la revue de la qualité de la mission ne doit pas être membre de l’équipe de mission</a:t>
            </a:r>
          </a:p>
          <a:p>
            <a:pPr marL="0" indent="0" defTabSz="925628">
              <a:buNone/>
              <a:defRPr/>
            </a:pPr>
            <a:endParaRPr lang="fr-FR" dirty="0">
              <a:latin typeface="Montserrat" panose="020B0604020202020204" charset="0"/>
              <a:cs typeface="Times New Roman" pitchFamily="18" charset="0"/>
            </a:endParaRPr>
          </a:p>
          <a:p>
            <a:pPr marL="0" indent="0" defTabSz="925628">
              <a:buNone/>
              <a:defRPr/>
            </a:pPr>
            <a:r>
              <a:rPr lang="fr-FR" dirty="0">
                <a:latin typeface="Montserrat" panose="020B0604020202020204" charset="0"/>
                <a:cs typeface="Times New Roman" pitchFamily="18" charset="0"/>
              </a:rPr>
              <a:t>Ce dernier doit remplir des critère de compétence, de capacité de disponibilité et d’autorité (Par disponibilité on entend qu’il est le temps suffisant pour assumer cette fonction)</a:t>
            </a:r>
          </a:p>
          <a:p>
            <a:pPr marL="0" indent="0" defTabSz="925628">
              <a:buNone/>
              <a:defRPr/>
            </a:pPr>
            <a:endParaRPr lang="fr-FR" dirty="0">
              <a:latin typeface="Montserrat" panose="020B0604020202020204" charset="0"/>
              <a:cs typeface="Times New Roman" pitchFamily="18" charset="0"/>
            </a:endParaRPr>
          </a:p>
          <a:p>
            <a:pPr marL="0" indent="0" defTabSz="925628">
              <a:buNone/>
              <a:defRPr/>
            </a:pPr>
            <a:r>
              <a:rPr lang="fr-FR" dirty="0">
                <a:latin typeface="Montserrat" panose="020B0604020202020204" charset="0"/>
                <a:cs typeface="Times New Roman" pitchFamily="18" charset="0"/>
              </a:rPr>
              <a:t>Il doit répondre:  </a:t>
            </a:r>
            <a:endParaRPr lang="fr-FR" dirty="0" smtClean="0">
              <a:latin typeface="Montserrat" panose="020B0604020202020204" charset="0"/>
              <a:cs typeface="Times New Roman" pitchFamily="18" charset="0"/>
            </a:endParaRPr>
          </a:p>
          <a:p>
            <a:pPr marL="0" indent="0" defTabSz="925628">
              <a:buNone/>
              <a:defRPr/>
            </a:pPr>
            <a:endParaRPr lang="fr-FR" dirty="0">
              <a:latin typeface="Montserrat" panose="020B0604020202020204" charset="0"/>
              <a:cs typeface="Times New Roman" pitchFamily="18" charset="0"/>
            </a:endParaRPr>
          </a:p>
          <a:p>
            <a:pPr marL="171450" indent="-171450" defTabSz="925628">
              <a:buFontTx/>
              <a:buChar char="-"/>
              <a:defRPr/>
            </a:pP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aux </a:t>
            </a:r>
            <a:r>
              <a:rPr lang="fr-FR" dirty="0">
                <a:latin typeface="Montserrat" panose="020B0604020202020204" charset="0"/>
                <a:cs typeface="Times New Roman" pitchFamily="18" charset="0"/>
              </a:rPr>
              <a:t>règles de déontologie pertinentes : Objectivité, </a:t>
            </a: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indépendance</a:t>
            </a:r>
          </a:p>
          <a:p>
            <a:pPr marL="171450" indent="-171450" defTabSz="925628">
              <a:buFontTx/>
              <a:buChar char="-"/>
              <a:defRPr/>
            </a:pPr>
            <a:endParaRPr lang="fr-FR" dirty="0">
              <a:latin typeface="Montserrat" panose="020B0604020202020204" charset="0"/>
              <a:cs typeface="Times New Roman" pitchFamily="18" charset="0"/>
            </a:endParaRPr>
          </a:p>
          <a:p>
            <a:pPr marL="173555" indent="-173555">
              <a:buFontTx/>
              <a:buChar char="-"/>
            </a:pPr>
            <a:r>
              <a:rPr lang="en-US" dirty="0" smtClean="0"/>
              <a:t>Aux</a:t>
            </a:r>
            <a:r>
              <a:rPr lang="en-US" baseline="0" dirty="0" smtClean="0"/>
              <a:t> disposition </a:t>
            </a:r>
            <a:r>
              <a:rPr lang="fr-FR" baseline="0" noProof="0" dirty="0" smtClean="0"/>
              <a:t>légales et règlementaire</a:t>
            </a:r>
          </a:p>
          <a:p>
            <a:pPr marL="0" indent="0">
              <a:buNone/>
            </a:pPr>
            <a:endParaRPr lang="fr-FR" baseline="0" noProof="0" dirty="0" smtClean="0"/>
          </a:p>
          <a:p>
            <a:pPr marL="0" indent="0">
              <a:buNone/>
            </a:pPr>
            <a:r>
              <a:rPr lang="fr-FR" baseline="0" noProof="0" dirty="0" smtClean="0"/>
              <a:t>Et enfin il y’a lieu de considérer une période dite de réflexion de deux ans ou plus  avant qu’un associé responsable de la mission ne puisse service d’examinateur de la qualité </a:t>
            </a:r>
            <a:r>
              <a:rPr lang="en-US" baseline="0" dirty="0" smtClean="0"/>
              <a:t>de la mission</a:t>
            </a:r>
          </a:p>
          <a:p>
            <a:pPr marL="0" indent="0">
              <a:buNone/>
            </a:pPr>
            <a:r>
              <a:rPr lang="en-US" baseline="0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8365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9990d88a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9990d88adb_0_0:notes"/>
          <p:cNvSpPr txBox="1">
            <a:spLocks noGrp="1"/>
          </p:cNvSpPr>
          <p:nvPr>
            <p:ph type="body" idx="1"/>
          </p:nvPr>
        </p:nvSpPr>
        <p:spPr>
          <a:xfrm>
            <a:off x="673578" y="4686499"/>
            <a:ext cx="5388610" cy="4439841"/>
          </a:xfrm>
          <a:prstGeom prst="rect">
            <a:avLst/>
          </a:prstGeom>
        </p:spPr>
        <p:txBody>
          <a:bodyPr spcFirstLastPara="1" wrap="square" lIns="92547" tIns="92547" rIns="92547" bIns="92547" anchor="t" anchorCtr="0">
            <a:noAutofit/>
          </a:bodyPr>
          <a:lstStyle/>
          <a:p>
            <a:pPr marL="0" indent="0">
              <a:buNone/>
            </a:pPr>
            <a:r>
              <a:rPr lang="en-US" dirty="0" smtClean="0"/>
              <a:t>La documentation de la revue </a:t>
            </a:r>
            <a:r>
              <a:rPr lang="fr-FR" noProof="0" dirty="0" smtClean="0"/>
              <a:t>de la qualité de la mission doit comprendre :</a:t>
            </a:r>
          </a:p>
          <a:p>
            <a:pPr marL="0" indent="0">
              <a:buNone/>
            </a:pPr>
            <a:endParaRPr lang="fr-FR" noProof="0" dirty="0" smtClean="0"/>
          </a:p>
          <a:p>
            <a:pPr marL="273634" indent="-273634" algn="just">
              <a:spcBef>
                <a:spcPts val="575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dirty="0">
                <a:latin typeface="Montserrat" panose="020B0604020202020204" charset="0"/>
                <a:cs typeface="Times New Roman" pitchFamily="18" charset="0"/>
              </a:rPr>
              <a:t>Le nom du responsable de la revue de la qualité de la mission ainsi que des personnes qui lui ont prêté assistance</a:t>
            </a:r>
          </a:p>
          <a:p>
            <a:pPr marL="273634" indent="-273634" algn="just">
              <a:spcBef>
                <a:spcPts val="575"/>
              </a:spcBef>
              <a:buSzPct val="100000"/>
              <a:buFont typeface="Wingdings" panose="05000000000000000000" pitchFamily="2" charset="2"/>
              <a:buChar char="ü"/>
            </a:pPr>
            <a:endParaRPr lang="fr-FR" dirty="0" smtClean="0">
              <a:latin typeface="Montserrat" panose="020B0604020202020204" charset="0"/>
              <a:cs typeface="Times New Roman" pitchFamily="18" charset="0"/>
            </a:endParaRPr>
          </a:p>
          <a:p>
            <a:pPr marL="273634" indent="-273634" algn="just">
              <a:spcBef>
                <a:spcPts val="575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L’indication </a:t>
            </a:r>
            <a:r>
              <a:rPr lang="fr-FR" dirty="0">
                <a:latin typeface="Montserrat" panose="020B0604020202020204" charset="0"/>
                <a:cs typeface="Times New Roman" pitchFamily="18" charset="0"/>
              </a:rPr>
              <a:t>de la documentation ayant fait l’objet de revue</a:t>
            </a:r>
          </a:p>
          <a:p>
            <a:pPr marL="273634" indent="-273634" algn="just">
              <a:spcBef>
                <a:spcPts val="575"/>
              </a:spcBef>
              <a:buSzPct val="100000"/>
              <a:buFont typeface="Wingdings" panose="05000000000000000000" pitchFamily="2" charset="2"/>
              <a:buChar char="ü"/>
            </a:pPr>
            <a:endParaRPr lang="fr-FR" dirty="0" smtClean="0">
              <a:latin typeface="Montserrat" panose="020B0604020202020204" charset="0"/>
              <a:cs typeface="Times New Roman" pitchFamily="18" charset="0"/>
            </a:endParaRPr>
          </a:p>
          <a:p>
            <a:pPr marL="273634" indent="-273634" algn="just">
              <a:spcBef>
                <a:spcPts val="575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Le </a:t>
            </a:r>
            <a:r>
              <a:rPr lang="fr-FR" dirty="0">
                <a:latin typeface="Montserrat" panose="020B0604020202020204" charset="0"/>
                <a:cs typeface="Times New Roman" pitchFamily="18" charset="0"/>
              </a:rPr>
              <a:t>fondement de la détermination faite par le responsable de la revue de la qualité de la mission</a:t>
            </a:r>
          </a:p>
          <a:p>
            <a:pPr marL="273634" indent="-273634" algn="just">
              <a:spcBef>
                <a:spcPts val="575"/>
              </a:spcBef>
              <a:buSzPct val="100000"/>
              <a:buFont typeface="Wingdings" panose="05000000000000000000" pitchFamily="2" charset="2"/>
              <a:buChar char="ü"/>
            </a:pPr>
            <a:endParaRPr lang="fr-FR" dirty="0" smtClean="0">
              <a:latin typeface="Montserrat" panose="020B0604020202020204" charset="0"/>
              <a:cs typeface="Times New Roman" pitchFamily="18" charset="0"/>
            </a:endParaRPr>
          </a:p>
          <a:p>
            <a:pPr marL="273634" indent="-273634" algn="just">
              <a:spcBef>
                <a:spcPts val="575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Les </a:t>
            </a:r>
            <a:r>
              <a:rPr lang="fr-FR" dirty="0">
                <a:latin typeface="Montserrat" panose="020B0604020202020204" charset="0"/>
                <a:cs typeface="Times New Roman" pitchFamily="18" charset="0"/>
              </a:rPr>
              <a:t>avis exigés</a:t>
            </a:r>
          </a:p>
          <a:p>
            <a:pPr marL="273634" indent="-273634" algn="just">
              <a:spcBef>
                <a:spcPts val="575"/>
              </a:spcBef>
              <a:buSzPct val="100000"/>
              <a:buFont typeface="Wingdings" panose="05000000000000000000" pitchFamily="2" charset="2"/>
              <a:buChar char="ü"/>
            </a:pPr>
            <a:endParaRPr lang="fr-FR" dirty="0" smtClean="0">
              <a:latin typeface="Montserrat" panose="020B0604020202020204" charset="0"/>
              <a:cs typeface="Times New Roman" pitchFamily="18" charset="0"/>
            </a:endParaRPr>
          </a:p>
          <a:p>
            <a:pPr marL="273634" indent="-273634" algn="just">
              <a:spcBef>
                <a:spcPts val="575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La </a:t>
            </a:r>
            <a:r>
              <a:rPr lang="fr-FR" dirty="0">
                <a:latin typeface="Montserrat" panose="020B0604020202020204" charset="0"/>
                <a:cs typeface="Times New Roman" pitchFamily="18" charset="0"/>
              </a:rPr>
              <a:t>date d’achèvement de la revue de la qualité de la mission</a:t>
            </a:r>
          </a:p>
          <a:p>
            <a:pPr marL="0" indent="0">
              <a:buNone/>
            </a:pP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986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9a82713d1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9a82713d16_0_32:notes"/>
          <p:cNvSpPr txBox="1">
            <a:spLocks noGrp="1"/>
          </p:cNvSpPr>
          <p:nvPr>
            <p:ph type="body" idx="1"/>
          </p:nvPr>
        </p:nvSpPr>
        <p:spPr>
          <a:xfrm>
            <a:off x="673578" y="4686499"/>
            <a:ext cx="5388610" cy="4439841"/>
          </a:xfrm>
          <a:prstGeom prst="rect">
            <a:avLst/>
          </a:prstGeom>
        </p:spPr>
        <p:txBody>
          <a:bodyPr spcFirstLastPara="1" wrap="square" lIns="92547" tIns="92547" rIns="92547" bIns="92547" anchor="t" anchorCtr="0">
            <a:noAutofit/>
          </a:bodyPr>
          <a:lstStyle/>
          <a:p>
            <a:pPr marL="0" indent="0">
              <a:buNone/>
            </a:pPr>
            <a:r>
              <a:rPr lang="fr-FR" noProof="0" dirty="0" smtClean="0"/>
              <a:t>Enfin,</a:t>
            </a:r>
            <a:r>
              <a:rPr lang="fr-FR" baseline="0" noProof="0" dirty="0" smtClean="0"/>
              <a:t> la dernière norme du </a:t>
            </a:r>
            <a:r>
              <a:rPr lang="fr-FR" baseline="0" noProof="0" dirty="0" err="1" smtClean="0"/>
              <a:t>tryptique</a:t>
            </a:r>
            <a:r>
              <a:rPr lang="fr-FR" baseline="0" noProof="0" dirty="0" smtClean="0"/>
              <a:t>  : La norme ISA 220 révisée </a:t>
            </a:r>
          </a:p>
          <a:p>
            <a:pPr marL="0" indent="0">
              <a:buNone/>
            </a:pPr>
            <a:endParaRPr lang="fr-FR" baseline="0" noProof="0" dirty="0" smtClean="0"/>
          </a:p>
          <a:p>
            <a:pPr marL="0" indent="0" defTabSz="875629">
              <a:buNone/>
            </a:pPr>
            <a:r>
              <a:rPr lang="fr-FR" baseline="0" noProof="0" dirty="0" err="1" smtClean="0"/>
              <a:t>Cett</a:t>
            </a:r>
            <a:r>
              <a:rPr lang="en-US" baseline="0" dirty="0" smtClean="0"/>
              <a:t>e nouvelle version met </a:t>
            </a:r>
            <a:r>
              <a:rPr lang="fr-FR" baseline="0" noProof="0" dirty="0" smtClean="0"/>
              <a:t>l’</a:t>
            </a:r>
            <a:r>
              <a:rPr lang="fr-FR" baseline="0" noProof="0" dirty="0" err="1" smtClean="0"/>
              <a:t>accen</a:t>
            </a:r>
            <a:r>
              <a:rPr lang="en-US" baseline="0" dirty="0" smtClean="0"/>
              <a:t>t </a:t>
            </a:r>
            <a:r>
              <a:rPr lang="fr-FR" dirty="0">
                <a:latin typeface="Montserrat" panose="020B0604020202020204" charset="0"/>
                <a:cs typeface="Times New Roman" pitchFamily="18" charset="0"/>
              </a:rPr>
              <a:t>sur la gestion et l’atteinte de la qualité contrairement à l’ancienne version qui </a:t>
            </a:r>
            <a:r>
              <a:rPr lang="fr-FR" dirty="0"/>
              <a:t>mettait l’accent sur la mise en œuvre de procédure de contrôle </a:t>
            </a:r>
            <a:r>
              <a:rPr lang="fr-FR" dirty="0" smtClean="0"/>
              <a:t>qualité</a:t>
            </a:r>
          </a:p>
          <a:p>
            <a:pPr marL="0" indent="0" defTabSz="875629">
              <a:buNone/>
            </a:pPr>
            <a:endParaRPr lang="fr-FR" dirty="0">
              <a:latin typeface="Montserrat" panose="020B060402020202020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aseline="0" dirty="0" smtClean="0"/>
              <a:t>Elle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axée</a:t>
            </a:r>
            <a:r>
              <a:rPr lang="en-US" baseline="0" dirty="0" smtClean="0"/>
              <a:t> </a:t>
            </a:r>
            <a:r>
              <a:rPr lang="fr-FR" dirty="0">
                <a:latin typeface="Montserrat" panose="020B0604020202020204" charset="0"/>
                <a:cs typeface="Times New Roman" pitchFamily="18" charset="0"/>
              </a:rPr>
              <a:t>sur la qualité au niveau de la mission</a:t>
            </a:r>
            <a:endParaRPr lang="en-US" baseline="0" dirty="0" smtClean="0"/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Elle </a:t>
            </a:r>
            <a:r>
              <a:rPr lang="en-US" baseline="0" dirty="0" err="1" smtClean="0"/>
              <a:t>prend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consideration la </a:t>
            </a:r>
            <a:r>
              <a:rPr lang="en-US" baseline="0" dirty="0" err="1" smtClean="0"/>
              <a:t>synergie</a:t>
            </a:r>
            <a:r>
              <a:rPr lang="en-US" baseline="0" dirty="0" smtClean="0"/>
              <a:t> entre la </a:t>
            </a:r>
            <a:r>
              <a:rPr lang="en-US" baseline="0" dirty="0" err="1" smtClean="0"/>
              <a:t>gestion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qualité</a:t>
            </a:r>
            <a:r>
              <a:rPr lang="en-US" baseline="0" dirty="0" smtClean="0"/>
              <a:t> au </a:t>
            </a:r>
            <a:r>
              <a:rPr lang="en-US" baseline="0" dirty="0" err="1" smtClean="0"/>
              <a:t>niveau</a:t>
            </a:r>
            <a:r>
              <a:rPr lang="en-US" baseline="0" dirty="0" smtClean="0"/>
              <a:t> la mission et au </a:t>
            </a:r>
            <a:r>
              <a:rPr lang="en-US" baseline="0" dirty="0" err="1" smtClean="0"/>
              <a:t>niveau</a:t>
            </a:r>
            <a:r>
              <a:rPr lang="en-US" baseline="0" dirty="0" smtClean="0"/>
              <a:t> du cabinet </a:t>
            </a:r>
          </a:p>
          <a:p>
            <a:pPr marL="0" indent="0" defTabSz="875629">
              <a:buNone/>
            </a:pPr>
            <a:endParaRPr lang="en-US" baseline="0" dirty="0" smtClean="0"/>
          </a:p>
          <a:p>
            <a:pPr marL="0" indent="0" defTabSz="875629">
              <a:buNone/>
            </a:pPr>
            <a:r>
              <a:rPr lang="en-US" baseline="0" dirty="0" err="1" smtClean="0"/>
              <a:t>Cette</a:t>
            </a:r>
            <a:r>
              <a:rPr lang="en-US" baseline="0" dirty="0" smtClean="0"/>
              <a:t> nouvelle version </a:t>
            </a:r>
            <a:r>
              <a:rPr lang="en-US" baseline="0" dirty="0" err="1" smtClean="0"/>
              <a:t>introduit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nouvelle </a:t>
            </a:r>
            <a:r>
              <a:rPr lang="en-US" baseline="0" dirty="0" err="1" smtClean="0"/>
              <a:t>approche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l’égard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ressources</a:t>
            </a:r>
            <a:r>
              <a:rPr lang="en-US" baseline="0" dirty="0" smtClean="0"/>
              <a:t> </a:t>
            </a:r>
            <a:r>
              <a:rPr lang="fr-FR" dirty="0">
                <a:latin typeface="Montserrat" panose="020B0604020202020204" charset="0"/>
                <a:cs typeface="Times New Roman" pitchFamily="18" charset="0"/>
              </a:rPr>
              <a:t>(humaines, technologiques et intellectuelles), </a:t>
            </a:r>
            <a:endParaRPr lang="fr-FR" dirty="0" smtClean="0">
              <a:latin typeface="Montserrat" panose="020B0604020202020204" charset="0"/>
              <a:cs typeface="Times New Roman" pitchFamily="18" charset="0"/>
            </a:endParaRPr>
          </a:p>
          <a:p>
            <a:pPr marL="0" indent="0" defTabSz="875629">
              <a:buNone/>
            </a:pPr>
            <a:endParaRPr lang="fr-FR" dirty="0" smtClean="0">
              <a:latin typeface="Montserrat" panose="020B0604020202020204" charset="0"/>
              <a:cs typeface="Times New Roman" pitchFamily="18" charset="0"/>
            </a:endParaRPr>
          </a:p>
          <a:p>
            <a:pPr marL="0" indent="0" defTabSz="875629">
              <a:buNone/>
            </a:pP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comparativement </a:t>
            </a:r>
            <a:r>
              <a:rPr lang="fr-FR" dirty="0">
                <a:latin typeface="Montserrat" panose="020B0604020202020204" charset="0"/>
                <a:cs typeface="Times New Roman" pitchFamily="18" charset="0"/>
              </a:rPr>
              <a:t>à l’ancienne version qui ne traitaient que de l’affectation des membres de l’équipe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err="1" smtClean="0"/>
              <a:t>Enfin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l’associé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responsable</a:t>
            </a:r>
            <a:r>
              <a:rPr lang="en-US" baseline="0" dirty="0" smtClean="0"/>
              <a:t> de la mission </a:t>
            </a:r>
            <a:r>
              <a:rPr lang="fr-FR" dirty="0">
                <a:latin typeface="Montserrat" panose="020B0604020202020204" charset="0"/>
                <a:cs typeface="Times New Roman" pitchFamily="18" charset="0"/>
              </a:rPr>
              <a:t>a la responsabilité globale de la gestion et de l’atteinte de la qualité</a:t>
            </a:r>
            <a:endParaRPr lang="en-US" baseline="0" dirty="0" smtClean="0"/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1859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9990d88a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9990d88adb_0_0:notes"/>
          <p:cNvSpPr txBox="1">
            <a:spLocks noGrp="1"/>
          </p:cNvSpPr>
          <p:nvPr>
            <p:ph type="body" idx="1"/>
          </p:nvPr>
        </p:nvSpPr>
        <p:spPr>
          <a:xfrm>
            <a:off x="673578" y="4686499"/>
            <a:ext cx="5388610" cy="4439841"/>
          </a:xfrm>
          <a:prstGeom prst="rect">
            <a:avLst/>
          </a:prstGeom>
        </p:spPr>
        <p:txBody>
          <a:bodyPr spcFirstLastPara="1" wrap="square" lIns="92547" tIns="92547" rIns="92547" bIns="92547" anchor="t" anchorCtr="0">
            <a:noAutofit/>
          </a:bodyPr>
          <a:lstStyle/>
          <a:p>
            <a:pPr marL="0" indent="0" defTabSz="875629">
              <a:buNone/>
            </a:pPr>
            <a:r>
              <a:rPr lang="en-US" dirty="0" err="1" smtClean="0"/>
              <a:t>Cette</a:t>
            </a:r>
            <a:r>
              <a:rPr lang="en-US" dirty="0" smtClean="0"/>
              <a:t> </a:t>
            </a:r>
            <a:r>
              <a:rPr lang="en-US" dirty="0" err="1" smtClean="0"/>
              <a:t>norme</a:t>
            </a:r>
            <a:r>
              <a:rPr lang="en-US" dirty="0" smtClean="0"/>
              <a:t> </a:t>
            </a:r>
            <a:r>
              <a:rPr lang="en-US" dirty="0" err="1" smtClean="0"/>
              <a:t>traite</a:t>
            </a:r>
            <a:r>
              <a:rPr lang="en-US" dirty="0" smtClean="0"/>
              <a:t> des </a:t>
            </a:r>
            <a:r>
              <a:rPr lang="en-US" dirty="0" err="1" smtClean="0"/>
              <a:t>responsabilité</a:t>
            </a:r>
            <a:r>
              <a:rPr lang="en-US" dirty="0" smtClean="0"/>
              <a:t> </a:t>
            </a:r>
            <a:r>
              <a:rPr lang="en-US" dirty="0" err="1" smtClean="0"/>
              <a:t>particuliere</a:t>
            </a:r>
            <a:r>
              <a:rPr lang="en-US" dirty="0" smtClean="0"/>
              <a:t> de </a:t>
            </a:r>
            <a:r>
              <a:rPr lang="en-US" dirty="0" err="1" smtClean="0"/>
              <a:t>l’auidteur</a:t>
            </a:r>
            <a:r>
              <a:rPr lang="en-US" dirty="0" smtClean="0"/>
              <a:t> </a:t>
            </a:r>
            <a:r>
              <a:rPr lang="en-US" dirty="0" err="1" smtClean="0"/>
              <a:t>concernant</a:t>
            </a:r>
            <a:r>
              <a:rPr lang="en-US" dirty="0" smtClean="0"/>
              <a:t> la </a:t>
            </a:r>
            <a:r>
              <a:rPr lang="en-US" dirty="0" err="1" smtClean="0"/>
              <a:t>gestion</a:t>
            </a:r>
            <a:r>
              <a:rPr lang="en-US" dirty="0" smtClean="0"/>
              <a:t> de la </a:t>
            </a:r>
            <a:r>
              <a:rPr lang="en-US" dirty="0" err="1" smtClean="0"/>
              <a:t>qualité</a:t>
            </a:r>
            <a:r>
              <a:rPr lang="en-US" dirty="0" smtClean="0"/>
              <a:t> </a:t>
            </a:r>
            <a:r>
              <a:rPr lang="fr-FR" dirty="0">
                <a:latin typeface="Montserrat" panose="020B0604020202020204" charset="0"/>
                <a:cs typeface="Times New Roman" pitchFamily="18" charset="0"/>
              </a:rPr>
              <a:t>au niveau de la mission dans un audit des états financiers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Et </a:t>
            </a:r>
            <a:r>
              <a:rPr lang="en-US" dirty="0" err="1" smtClean="0"/>
              <a:t>aussi</a:t>
            </a:r>
            <a:r>
              <a:rPr lang="en-US" dirty="0" smtClean="0"/>
              <a:t> des </a:t>
            </a:r>
            <a:r>
              <a:rPr lang="en-US" dirty="0" err="1" smtClean="0"/>
              <a:t>responsabilités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connexes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l’associé</a:t>
            </a:r>
            <a:r>
              <a:rPr lang="en-US" baseline="0" dirty="0" smtClean="0"/>
              <a:t> responsible de la mission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0844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9a82713d1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9a82713d16_0_32:notes"/>
          <p:cNvSpPr txBox="1">
            <a:spLocks noGrp="1"/>
          </p:cNvSpPr>
          <p:nvPr>
            <p:ph type="body" idx="1"/>
          </p:nvPr>
        </p:nvSpPr>
        <p:spPr>
          <a:xfrm>
            <a:off x="673578" y="4686499"/>
            <a:ext cx="5388610" cy="4439841"/>
          </a:xfrm>
          <a:prstGeom prst="rect">
            <a:avLst/>
          </a:prstGeom>
        </p:spPr>
        <p:txBody>
          <a:bodyPr spcFirstLastPara="1" wrap="square" lIns="92547" tIns="92547" rIns="92547" bIns="92547" anchor="t" anchorCtr="0">
            <a:noAutofit/>
          </a:bodyPr>
          <a:lstStyle/>
          <a:p>
            <a:pPr marL="0" indent="0" defTabSz="925628">
              <a:buNone/>
              <a:defRPr/>
            </a:pP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Elles</a:t>
            </a:r>
            <a:r>
              <a:rPr lang="fr-FR" baseline="0" dirty="0" smtClean="0">
                <a:latin typeface="Montserrat" panose="020B0604020202020204" charset="0"/>
                <a:cs typeface="Times New Roman" pitchFamily="18" charset="0"/>
              </a:rPr>
              <a:t> </a:t>
            </a: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traitent tant de la gestion de la qualité au niveau du cabinet qu’au</a:t>
            </a:r>
            <a:r>
              <a:rPr lang="fr-FR" baseline="0" dirty="0" smtClean="0">
                <a:latin typeface="Montserrat" panose="020B0604020202020204" charset="0"/>
                <a:cs typeface="Times New Roman" pitchFamily="18" charset="0"/>
              </a:rPr>
              <a:t> niveau de la mission.</a:t>
            </a:r>
          </a:p>
          <a:p>
            <a:pPr marL="0" indent="0" defTabSz="925628">
              <a:buNone/>
              <a:defRPr/>
            </a:pPr>
            <a:endParaRPr lang="fr-FR" baseline="0" dirty="0" smtClean="0">
              <a:latin typeface="Montserrat" panose="020B0604020202020204" charset="0"/>
              <a:cs typeface="Times New Roman" pitchFamily="18" charset="0"/>
            </a:endParaRPr>
          </a:p>
          <a:p>
            <a:pPr marL="0" indent="0" defTabSz="925628">
              <a:buNone/>
              <a:defRPr/>
            </a:pPr>
            <a:r>
              <a:rPr lang="fr-FR" baseline="0" dirty="0" smtClean="0">
                <a:latin typeface="Montserrat" panose="020B0604020202020204" charset="0"/>
                <a:cs typeface="Times New Roman" pitchFamily="18" charset="0"/>
              </a:rPr>
              <a:t>L’IAASB avait éprouvé le besoin de développer et de réviser ces normes depuis 2013 , lors de ses échanges, cette dernière avait identifié des sujets importants , je cite : </a:t>
            </a:r>
          </a:p>
          <a:p>
            <a:pPr marL="0" indent="0" defTabSz="925628">
              <a:buNone/>
              <a:defRPr/>
            </a:pPr>
            <a:endParaRPr lang="fr-FR" baseline="0" dirty="0" smtClean="0">
              <a:latin typeface="Montserrat" panose="020B0604020202020204" charset="0"/>
              <a:cs typeface="Times New Roman" pitchFamily="18" charset="0"/>
            </a:endParaRPr>
          </a:p>
          <a:p>
            <a:pPr marL="0" lvl="1" indent="0" defTabSz="925628">
              <a:buNone/>
              <a:defRPr/>
            </a:pPr>
            <a:r>
              <a:rPr lang="fr-FR" baseline="0" dirty="0" smtClean="0">
                <a:latin typeface="Montserrat" panose="020B0604020202020204" charset="0"/>
                <a:cs typeface="Times New Roman" pitchFamily="18" charset="0"/>
              </a:rPr>
              <a:t>- La nécessité de renforcer </a:t>
            </a: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 les composantes en matière de gouvernance, de leadership et de culture de l’exemple</a:t>
            </a:r>
          </a:p>
          <a:p>
            <a:pPr marL="0" indent="0" defTabSz="925628">
              <a:buNone/>
              <a:defRPr/>
            </a:pPr>
            <a:endParaRPr lang="fr-FR" dirty="0" smtClean="0">
              <a:latin typeface="Montserrat" panose="020B0604020202020204" charset="0"/>
              <a:cs typeface="Times New Roman" pitchFamily="18" charset="0"/>
            </a:endParaRPr>
          </a:p>
          <a:p>
            <a:pPr marL="171450" indent="-171450" defTabSz="925628">
              <a:buFontTx/>
              <a:buChar char="-"/>
              <a:defRPr/>
            </a:pP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l’émergence de nouvelle tendances : par</a:t>
            </a:r>
            <a:r>
              <a:rPr lang="fr-FR" baseline="0" dirty="0" smtClean="0">
                <a:latin typeface="Montserrat" panose="020B0604020202020204" charset="0"/>
                <a:cs typeface="Times New Roman" pitchFamily="18" charset="0"/>
              </a:rPr>
              <a:t> exemple : l’évolution  des techniques </a:t>
            </a: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de communication des cabinets avec leur parties prenantes</a:t>
            </a:r>
          </a:p>
          <a:p>
            <a:pPr marL="171450" indent="-171450" defTabSz="925628">
              <a:buFontTx/>
              <a:buChar char="-"/>
              <a:defRPr/>
            </a:pPr>
            <a:endParaRPr lang="fr-FR" dirty="0" smtClean="0">
              <a:latin typeface="Montserrat" panose="020B0604020202020204" charset="0"/>
              <a:cs typeface="Times New Roman" pitchFamily="18" charset="0"/>
            </a:endParaRPr>
          </a:p>
          <a:p>
            <a:pPr marL="164181" indent="-164181" defTabSz="925628">
              <a:buFontTx/>
              <a:buChar char="-"/>
            </a:pP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La Problématique des cabinets qui s’appuient sur les ressources de leurs réseaux d’appartenance (méthodologie d’audit, outils,</a:t>
            </a:r>
            <a:r>
              <a:rPr lang="fr-FR" baseline="0" dirty="0" smtClean="0">
                <a:latin typeface="Montserrat" panose="020B0604020202020204" charset="0"/>
                <a:cs typeface="Times New Roman" pitchFamily="18" charset="0"/>
              </a:rPr>
              <a:t> application et autres)</a:t>
            </a:r>
          </a:p>
          <a:p>
            <a:pPr marL="164181" indent="-164181" defTabSz="925628">
              <a:buFontTx/>
              <a:buChar char="-"/>
            </a:pPr>
            <a:endParaRPr lang="fr-FR" dirty="0" smtClean="0">
              <a:latin typeface="Montserrat" panose="020B0604020202020204" charset="0"/>
              <a:cs typeface="Times New Roman" pitchFamily="18" charset="0"/>
            </a:endParaRPr>
          </a:p>
          <a:p>
            <a:pPr marL="164181" indent="-164181" defTabSz="925628">
              <a:buFontTx/>
              <a:buChar char="-"/>
            </a:pP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Les</a:t>
            </a:r>
            <a:r>
              <a:rPr lang="fr-FR" baseline="0" dirty="0" smtClean="0">
                <a:latin typeface="Montserrat" panose="020B0604020202020204" charset="0"/>
                <a:cs typeface="Times New Roman" pitchFamily="18" charset="0"/>
              </a:rPr>
              <a:t> d</a:t>
            </a: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ifficultés des petits cabinets pour mettre en </a:t>
            </a:r>
            <a:r>
              <a:rPr lang="fr-FR" sz="1500" dirty="0">
                <a:latin typeface="Montserrat" panose="020B0604020202020204" charset="0"/>
                <a:cs typeface="Times New Roman" pitchFamily="18" charset="0"/>
              </a:rPr>
              <a:t>œ</a:t>
            </a: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uvre des normes</a:t>
            </a:r>
          </a:p>
          <a:p>
            <a:pPr marL="164181" indent="-164181" defTabSz="925628">
              <a:buFontTx/>
              <a:buChar char="-"/>
            </a:pPr>
            <a:endParaRPr lang="fr-FR" dirty="0" smtClean="0">
              <a:latin typeface="Montserrat" panose="020B0604020202020204" charset="0"/>
              <a:cs typeface="Times New Roman" pitchFamily="18" charset="0"/>
            </a:endParaRPr>
          </a:p>
          <a:p>
            <a:pPr marL="0" lvl="1" indent="0" algn="just">
              <a:spcBef>
                <a:spcPts val="575"/>
              </a:spcBef>
              <a:spcAft>
                <a:spcPts val="575"/>
              </a:spcAft>
              <a:buNone/>
            </a:pP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- Le</a:t>
            </a:r>
            <a:r>
              <a:rPr lang="fr-FR" baseline="0" dirty="0" smtClean="0">
                <a:latin typeface="Montserrat" panose="020B0604020202020204" charset="0"/>
                <a:cs typeface="Times New Roman" pitchFamily="18" charset="0"/>
              </a:rPr>
              <a:t> </a:t>
            </a: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Renforcement du rôle de l’associé de la mission</a:t>
            </a:r>
          </a:p>
          <a:p>
            <a:pPr marL="0" lvl="1" indent="0" algn="just">
              <a:spcBef>
                <a:spcPts val="575"/>
              </a:spcBef>
              <a:spcAft>
                <a:spcPts val="575"/>
              </a:spcAft>
              <a:buNone/>
            </a:pP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-</a:t>
            </a:r>
          </a:p>
          <a:p>
            <a:pPr marL="0" lvl="1" indent="0" algn="just">
              <a:spcBef>
                <a:spcPts val="575"/>
              </a:spcBef>
              <a:spcAft>
                <a:spcPts val="575"/>
              </a:spcAft>
              <a:buNone/>
            </a:pP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- Le Renforcement du contrôle qualité de la mission</a:t>
            </a:r>
          </a:p>
          <a:p>
            <a:pPr marL="164181" indent="-164181" defTabSz="925628">
              <a:buFontTx/>
              <a:buChar char="-"/>
            </a:pPr>
            <a:endParaRPr lang="fr-FR" baseline="0" dirty="0" smtClean="0">
              <a:latin typeface="Montserrat" panose="020B0604020202020204" charset="0"/>
              <a:cs typeface="Times New Roman" pitchFamily="18" charset="0"/>
            </a:endParaRPr>
          </a:p>
          <a:p>
            <a:pPr marL="0" indent="0" defTabSz="925628">
              <a:buNone/>
            </a:pPr>
            <a:endParaRPr lang="fr-FR" dirty="0" smtClean="0">
              <a:latin typeface="Montserrat" panose="020B0604020202020204" charset="0"/>
              <a:cs typeface="Times New Roman" pitchFamily="18" charset="0"/>
            </a:endParaRP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9a82713d1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9a82713d16_0_32:notes"/>
          <p:cNvSpPr txBox="1">
            <a:spLocks noGrp="1"/>
          </p:cNvSpPr>
          <p:nvPr>
            <p:ph type="body" idx="1"/>
          </p:nvPr>
        </p:nvSpPr>
        <p:spPr>
          <a:xfrm>
            <a:off x="673578" y="4686499"/>
            <a:ext cx="5388610" cy="4439841"/>
          </a:xfrm>
          <a:prstGeom prst="rect">
            <a:avLst/>
          </a:prstGeom>
        </p:spPr>
        <p:txBody>
          <a:bodyPr spcFirstLastPara="1" wrap="square" lIns="92547" tIns="92547" rIns="92547" bIns="92547" anchor="t" anchorCtr="0">
            <a:noAutofit/>
          </a:bodyPr>
          <a:lstStyle/>
          <a:p>
            <a:pPr marL="0" indent="0" defTabSz="875629">
              <a:buNone/>
            </a:pPr>
            <a:r>
              <a:rPr lang="en-US" dirty="0" smtClean="0"/>
              <a:t>Avec des </a:t>
            </a:r>
            <a:r>
              <a:rPr lang="en-US" dirty="0" err="1" smtClean="0"/>
              <a:t>objectifs</a:t>
            </a:r>
            <a:r>
              <a:rPr lang="en-US" dirty="0" smtClean="0"/>
              <a:t> </a:t>
            </a:r>
            <a:r>
              <a:rPr lang="en-US" dirty="0" err="1" smtClean="0"/>
              <a:t>qu’il</a:t>
            </a:r>
            <a:r>
              <a:rPr lang="en-US" dirty="0" smtClean="0"/>
              <a:t> </a:t>
            </a:r>
            <a:r>
              <a:rPr lang="en-US" dirty="0" err="1" smtClean="0"/>
              <a:t>lui</a:t>
            </a:r>
            <a:r>
              <a:rPr lang="en-US" dirty="0" smtClean="0"/>
              <a:t> </a:t>
            </a:r>
            <a:r>
              <a:rPr lang="en-US" dirty="0" err="1" smtClean="0"/>
              <a:t>assurent</a:t>
            </a:r>
            <a:r>
              <a:rPr lang="en-US" dirty="0" smtClean="0"/>
              <a:t> que </a:t>
            </a:r>
            <a:r>
              <a:rPr lang="en-US" dirty="0" err="1" smtClean="0"/>
              <a:t>l’auditeur</a:t>
            </a:r>
            <a:r>
              <a:rPr lang="en-US" dirty="0" smtClean="0"/>
              <a:t> </a:t>
            </a:r>
            <a:r>
              <a:rPr lang="en-US" dirty="0" err="1" smtClean="0"/>
              <a:t>s’est</a:t>
            </a:r>
            <a:r>
              <a:rPr lang="en-US" dirty="0" smtClean="0"/>
              <a:t> </a:t>
            </a:r>
            <a:r>
              <a:rPr lang="en-US" dirty="0" err="1" smtClean="0"/>
              <a:t>acquitté</a:t>
            </a:r>
            <a:r>
              <a:rPr lang="en-US" dirty="0" smtClean="0"/>
              <a:t> 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responsabilités</a:t>
            </a:r>
            <a:r>
              <a:rPr lang="en-US" baseline="0" dirty="0" smtClean="0"/>
              <a:t> </a:t>
            </a:r>
            <a:r>
              <a:rPr lang="fr-FR" dirty="0">
                <a:latin typeface="Montserrat" panose="020B0604020202020204" charset="0"/>
                <a:cs typeface="Times New Roman" pitchFamily="18" charset="0"/>
              </a:rPr>
              <a:t>et a réalisé l’audit conformément aux normes professionnelles et aux exigences légales et règlementaires 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Que le rapport </a:t>
            </a:r>
            <a:r>
              <a:rPr lang="en-US" baseline="0" dirty="0" err="1" smtClean="0"/>
              <a:t>délivré</a:t>
            </a:r>
            <a:r>
              <a:rPr lang="en-US" baseline="0" dirty="0" smtClean="0"/>
              <a:t> par </a:t>
            </a:r>
            <a:r>
              <a:rPr lang="en-US" baseline="0" dirty="0" err="1" smtClean="0"/>
              <a:t>l’auditeur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approrié</a:t>
            </a:r>
            <a:r>
              <a:rPr lang="en-US" baseline="0" dirty="0" smtClean="0"/>
              <a:t> aux </a:t>
            </a:r>
            <a:r>
              <a:rPr lang="en-US" baseline="0" dirty="0" err="1" smtClean="0"/>
              <a:t>circonstances</a:t>
            </a:r>
            <a:endParaRPr lang="en-US" baseline="0" dirty="0" smtClean="0"/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99054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9990d88a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9990d88adb_0_0:notes"/>
          <p:cNvSpPr txBox="1">
            <a:spLocks noGrp="1"/>
          </p:cNvSpPr>
          <p:nvPr>
            <p:ph type="body" idx="1"/>
          </p:nvPr>
        </p:nvSpPr>
        <p:spPr>
          <a:xfrm>
            <a:off x="673578" y="4686499"/>
            <a:ext cx="5388610" cy="4439841"/>
          </a:xfrm>
          <a:prstGeom prst="rect">
            <a:avLst/>
          </a:prstGeom>
        </p:spPr>
        <p:txBody>
          <a:bodyPr spcFirstLastPara="1" wrap="square" lIns="92547" tIns="92547" rIns="92547" bIns="92547" anchor="t" anchorCtr="0">
            <a:noAutofit/>
          </a:bodyPr>
          <a:lstStyle/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Nous </a:t>
            </a:r>
            <a:r>
              <a:rPr lang="en-US" baseline="0" dirty="0" err="1" smtClean="0"/>
              <a:t>arrivons</a:t>
            </a:r>
            <a:r>
              <a:rPr lang="en-US" baseline="0" dirty="0" smtClean="0"/>
              <a:t> au </a:t>
            </a:r>
            <a:r>
              <a:rPr lang="en-US" baseline="0" dirty="0" err="1" smtClean="0"/>
              <a:t>terme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cette</a:t>
            </a:r>
            <a:r>
              <a:rPr lang="en-US" baseline="0" dirty="0" smtClean="0"/>
              <a:t> presentation,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affiche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quelques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ressources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pouvant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vous</a:t>
            </a:r>
            <a:r>
              <a:rPr lang="en-US" baseline="0" dirty="0" smtClean="0"/>
              <a:t> aider à </a:t>
            </a:r>
            <a:r>
              <a:rPr lang="en-US" baseline="0" dirty="0" err="1" smtClean="0"/>
              <a:t>vous</a:t>
            </a:r>
            <a:r>
              <a:rPr lang="en-US" baseline="0" dirty="0" smtClean="0"/>
              <a:t> familiarizer avec </a:t>
            </a:r>
            <a:r>
              <a:rPr lang="en-US" baseline="0" dirty="0" err="1" smtClean="0"/>
              <a:t>ces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normes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6346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9990d88ad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9990d88adb_0_5:notes"/>
          <p:cNvSpPr txBox="1">
            <a:spLocks noGrp="1"/>
          </p:cNvSpPr>
          <p:nvPr>
            <p:ph type="body" idx="1"/>
          </p:nvPr>
        </p:nvSpPr>
        <p:spPr>
          <a:xfrm>
            <a:off x="673578" y="4686499"/>
            <a:ext cx="5388610" cy="4439841"/>
          </a:xfrm>
          <a:prstGeom prst="rect">
            <a:avLst/>
          </a:prstGeom>
        </p:spPr>
        <p:txBody>
          <a:bodyPr spcFirstLastPara="1" wrap="square" lIns="92547" tIns="92547" rIns="92547" bIns="9254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9990d88a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9990d88adb_0_0:notes"/>
          <p:cNvSpPr txBox="1">
            <a:spLocks noGrp="1"/>
          </p:cNvSpPr>
          <p:nvPr>
            <p:ph type="body" idx="1"/>
          </p:nvPr>
        </p:nvSpPr>
        <p:spPr>
          <a:xfrm>
            <a:off x="673578" y="4686499"/>
            <a:ext cx="5388610" cy="4439841"/>
          </a:xfrm>
          <a:prstGeom prst="rect">
            <a:avLst/>
          </a:prstGeom>
        </p:spPr>
        <p:txBody>
          <a:bodyPr spcFirstLastPara="1" wrap="square" lIns="92547" tIns="92547" rIns="92547" bIns="92547" anchor="t" anchorCtr="0">
            <a:noAutofit/>
          </a:bodyPr>
          <a:lstStyle/>
          <a:p>
            <a:pPr marL="0" indent="0">
              <a:buNone/>
            </a:pPr>
            <a:r>
              <a:rPr lang="fr-FR" baseline="0" noProof="0" dirty="0" smtClean="0"/>
              <a:t>Ces nouvelles normes ont pour objectifs :</a:t>
            </a:r>
          </a:p>
          <a:p>
            <a:pPr marL="0" indent="0">
              <a:buNone/>
            </a:pPr>
            <a:endParaRPr lang="fr-FR" baseline="0" noProof="0" dirty="0" smtClean="0"/>
          </a:p>
          <a:p>
            <a:pPr marL="0" indent="0">
              <a:buNone/>
            </a:pPr>
            <a:r>
              <a:rPr lang="fr-FR" noProof="0" dirty="0" smtClean="0"/>
              <a:t>De Renforcer la confiance</a:t>
            </a:r>
          </a:p>
          <a:p>
            <a:pPr marL="0" indent="0">
              <a:buNone/>
            </a:pPr>
            <a:endParaRPr lang="fr-FR" noProof="0" dirty="0" smtClean="0"/>
          </a:p>
          <a:p>
            <a:pPr marL="0" lvl="2" indent="0" defTabSz="875629">
              <a:buNone/>
            </a:pPr>
            <a:r>
              <a:rPr lang="fr-FR" noProof="0" dirty="0" smtClean="0"/>
              <a:t>Et</a:t>
            </a:r>
            <a:r>
              <a:rPr lang="fr-FR" baseline="0" noProof="0" dirty="0" smtClean="0"/>
              <a:t> </a:t>
            </a:r>
            <a:r>
              <a:rPr lang="fr-FR" noProof="0" dirty="0" smtClean="0"/>
              <a:t>De répondre</a:t>
            </a:r>
            <a:r>
              <a:rPr lang="fr-FR" baseline="0" noProof="0" dirty="0" smtClean="0"/>
              <a:t> aux difficultés </a:t>
            </a:r>
            <a:r>
              <a:rPr lang="fr-FR" sz="1400" dirty="0">
                <a:latin typeface="Montserrat" panose="020B0604020202020204" charset="0"/>
                <a:cs typeface="Times New Roman" pitchFamily="18" charset="0"/>
              </a:rPr>
              <a:t>rencontrées par les parties prenantes</a:t>
            </a:r>
          </a:p>
          <a:p>
            <a:pPr marL="0" indent="0">
              <a:buNone/>
            </a:pPr>
            <a:endParaRPr lang="fr-FR" noProof="0" dirty="0" smtClean="0"/>
          </a:p>
          <a:p>
            <a:pPr marL="0" indent="0">
              <a:buNone/>
            </a:pPr>
            <a:r>
              <a:rPr lang="fr-FR" noProof="0" dirty="0" smtClean="0"/>
              <a:t>Elles</a:t>
            </a:r>
            <a:r>
              <a:rPr lang="fr-FR" baseline="0" noProof="0" dirty="0" smtClean="0"/>
              <a:t> se veulent être veulent être  : </a:t>
            </a:r>
          </a:p>
          <a:p>
            <a:pPr marL="0" indent="0">
              <a:buNone/>
            </a:pPr>
            <a:endParaRPr lang="fr-FR" baseline="0" noProof="0" dirty="0" smtClean="0"/>
          </a:p>
          <a:p>
            <a:pPr marL="171450" indent="-171450">
              <a:buFontTx/>
              <a:buChar char="-"/>
            </a:pPr>
            <a:r>
              <a:rPr lang="fr-FR" baseline="0" noProof="0" dirty="0" smtClean="0"/>
              <a:t>Moderne en prenant en compte les tendance</a:t>
            </a: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 </a:t>
            </a:r>
            <a:r>
              <a:rPr lang="fr-FR" dirty="0">
                <a:latin typeface="Montserrat" panose="020B0604020202020204" charset="0"/>
                <a:cs typeface="Times New Roman" pitchFamily="18" charset="0"/>
              </a:rPr>
              <a:t>émergeantes et les </a:t>
            </a: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technologies,</a:t>
            </a:r>
            <a:r>
              <a:rPr lang="fr-FR" baseline="0" dirty="0" smtClean="0">
                <a:latin typeface="Montserrat" panose="020B0604020202020204" charset="0"/>
                <a:cs typeface="Times New Roman" pitchFamily="18" charset="0"/>
              </a:rPr>
              <a:t> en</a:t>
            </a: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 reflétant </a:t>
            </a:r>
            <a:r>
              <a:rPr lang="fr-FR" dirty="0">
                <a:latin typeface="Montserrat" panose="020B0604020202020204" charset="0"/>
                <a:cs typeface="Times New Roman" pitchFamily="18" charset="0"/>
              </a:rPr>
              <a:t>une approche nouvelle de la gestion de la </a:t>
            </a: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qualité</a:t>
            </a:r>
          </a:p>
          <a:p>
            <a:pPr marL="0" indent="0">
              <a:buFontTx/>
              <a:buNone/>
            </a:pP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 </a:t>
            </a:r>
            <a:r>
              <a:rPr lang="fr-FR" baseline="0" noProof="0" dirty="0" smtClean="0"/>
              <a:t>  </a:t>
            </a:r>
            <a:endParaRPr lang="fr-FR" noProof="0" dirty="0" smtClean="0"/>
          </a:p>
          <a:p>
            <a:pPr marL="0" lvl="2" indent="0" defTabSz="875629">
              <a:buNone/>
            </a:pPr>
            <a:r>
              <a:rPr lang="fr-FR" noProof="0" dirty="0" smtClean="0"/>
              <a:t>-</a:t>
            </a:r>
            <a:r>
              <a:rPr lang="fr-FR" baseline="0" noProof="0" dirty="0" smtClean="0"/>
              <a:t> </a:t>
            </a:r>
            <a:r>
              <a:rPr lang="fr-FR" noProof="0" dirty="0" smtClean="0"/>
              <a:t>Mais</a:t>
            </a:r>
            <a:r>
              <a:rPr lang="fr-FR" baseline="0" noProof="0" dirty="0" smtClean="0"/>
              <a:t> </a:t>
            </a:r>
            <a:r>
              <a:rPr lang="fr-FR" noProof="0" dirty="0" smtClean="0"/>
              <a:t>aussi robuste : avec un focus renforcé</a:t>
            </a:r>
            <a:r>
              <a:rPr lang="fr-FR" baseline="0" noProof="0" dirty="0" smtClean="0"/>
              <a:t> sur l’efficacité de la gestion de la qualité par </a:t>
            </a:r>
            <a:r>
              <a:rPr lang="fr-FR" sz="1400" dirty="0">
                <a:latin typeface="Montserrat" panose="020B0604020202020204" charset="0"/>
                <a:cs typeface="Times New Roman" pitchFamily="18" charset="0"/>
              </a:rPr>
              <a:t>les cabinets et les associés en charge de la mission 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9a82713d1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9a82713d16_0_32:notes"/>
          <p:cNvSpPr txBox="1">
            <a:spLocks noGrp="1"/>
          </p:cNvSpPr>
          <p:nvPr>
            <p:ph type="body" idx="1"/>
          </p:nvPr>
        </p:nvSpPr>
        <p:spPr>
          <a:xfrm>
            <a:off x="673578" y="4686499"/>
            <a:ext cx="5388610" cy="4439841"/>
          </a:xfrm>
          <a:prstGeom prst="rect">
            <a:avLst/>
          </a:prstGeom>
        </p:spPr>
        <p:txBody>
          <a:bodyPr spcFirstLastPara="1" wrap="square" lIns="92547" tIns="92547" rIns="92547" bIns="92547" anchor="t" anchorCtr="0">
            <a:noAutofit/>
          </a:bodyPr>
          <a:lstStyle/>
          <a:p>
            <a:pPr marL="0" indent="0">
              <a:buNone/>
            </a:pPr>
            <a:r>
              <a:rPr lang="fr-FR" noProof="0" dirty="0" smtClean="0"/>
              <a:t>Les normes</a:t>
            </a:r>
            <a:r>
              <a:rPr lang="fr-FR" baseline="0" noProof="0" dirty="0" smtClean="0"/>
              <a:t> sont au nombre de trois</a:t>
            </a:r>
          </a:p>
          <a:p>
            <a:pPr marL="0" indent="0">
              <a:buNone/>
            </a:pPr>
            <a:endParaRPr lang="fr-FR" baseline="0" noProof="0" dirty="0" smtClean="0"/>
          </a:p>
          <a:p>
            <a:pPr marL="0" indent="0">
              <a:buNone/>
            </a:pPr>
            <a:endParaRPr lang="fr-FR" baseline="0" noProof="0" dirty="0" smtClean="0"/>
          </a:p>
          <a:p>
            <a:pPr marL="173555" indent="-173555">
              <a:buFontTx/>
              <a:buChar char="-"/>
            </a:pPr>
            <a:r>
              <a:rPr lang="fr-FR" baseline="0" noProof="0" dirty="0" smtClean="0"/>
              <a:t>La norme ISQM1 : Gestion de la qualité au niveau du cabinet </a:t>
            </a:r>
          </a:p>
          <a:p>
            <a:pPr marL="173555" indent="-173555">
              <a:buFontTx/>
              <a:buChar char="-"/>
            </a:pPr>
            <a:endParaRPr lang="fr-FR" baseline="0" noProof="0" dirty="0" smtClean="0"/>
          </a:p>
          <a:p>
            <a:pPr marL="173555" indent="-173555">
              <a:buFontTx/>
              <a:buChar char="-"/>
            </a:pPr>
            <a:r>
              <a:rPr lang="fr-FR" baseline="0" noProof="0" dirty="0" smtClean="0"/>
              <a:t>ISQM 2 : Revue de la qualité des missions</a:t>
            </a:r>
          </a:p>
          <a:p>
            <a:pPr marL="173555" indent="-173555">
              <a:buFontTx/>
              <a:buChar char="-"/>
            </a:pPr>
            <a:endParaRPr lang="fr-FR" baseline="0" noProof="0" dirty="0" smtClean="0"/>
          </a:p>
          <a:p>
            <a:pPr marL="173555" indent="-173555">
              <a:buFontTx/>
              <a:buChar char="-"/>
            </a:pPr>
            <a:r>
              <a:rPr lang="fr-FR" baseline="0" noProof="0" dirty="0" smtClean="0"/>
              <a:t>Et enfin la norme ISA 220 (révisée)</a:t>
            </a:r>
            <a:r>
              <a:rPr lang="fr-FR" noProof="0" dirty="0" smtClean="0"/>
              <a:t>  : Gestion de la qualité au niveau de la mission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107417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9990d88a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9990d88adb_0_0:notes"/>
          <p:cNvSpPr txBox="1">
            <a:spLocks noGrp="1"/>
          </p:cNvSpPr>
          <p:nvPr>
            <p:ph type="body" idx="1"/>
          </p:nvPr>
        </p:nvSpPr>
        <p:spPr>
          <a:xfrm>
            <a:off x="673578" y="4686499"/>
            <a:ext cx="5388610" cy="4439841"/>
          </a:xfrm>
          <a:prstGeom prst="rect">
            <a:avLst/>
          </a:prstGeom>
        </p:spPr>
        <p:txBody>
          <a:bodyPr spcFirstLastPara="1" wrap="square" lIns="92547" tIns="92547" rIns="92547" bIns="92547" anchor="t" anchorCtr="0">
            <a:noAutofit/>
          </a:bodyPr>
          <a:lstStyle/>
          <a:p>
            <a:pPr marL="0" indent="0" defTabSz="925628">
              <a:buNone/>
              <a:defRPr/>
            </a:pPr>
            <a:r>
              <a:rPr lang="fr-FR" dirty="0">
                <a:latin typeface="Montserrat" panose="020B0604020202020204" charset="0"/>
                <a:cs typeface="Times New Roman" pitchFamily="18" charset="0"/>
              </a:rPr>
              <a:t>Je commencerai par donner un aperçu sur la première normes </a:t>
            </a: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ISQM </a:t>
            </a:r>
            <a:r>
              <a:rPr lang="fr-FR" dirty="0">
                <a:latin typeface="Montserrat" panose="020B0604020202020204" charset="0"/>
                <a:cs typeface="Times New Roman" pitchFamily="18" charset="0"/>
              </a:rPr>
              <a:t>1</a:t>
            </a:r>
          </a:p>
          <a:p>
            <a:pPr marL="0" indent="0" defTabSz="925628">
              <a:buNone/>
              <a:defRPr/>
            </a:pPr>
            <a:endParaRPr lang="fr-FR" dirty="0">
              <a:latin typeface="Montserrat" panose="020B0604020202020204" charset="0"/>
              <a:cs typeface="Times New Roman" pitchFamily="18" charset="0"/>
            </a:endParaRPr>
          </a:p>
          <a:p>
            <a:pPr marL="0" indent="0" defTabSz="925628">
              <a:buNone/>
              <a:defRPr/>
            </a:pPr>
            <a:r>
              <a:rPr lang="fr-FR" dirty="0">
                <a:latin typeface="Montserrat" panose="020B0604020202020204" charset="0"/>
                <a:cs typeface="Times New Roman" pitchFamily="18" charset="0"/>
              </a:rPr>
              <a:t>Ce qu’il faut retenir sur cette </a:t>
            </a: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dernière est </a:t>
            </a:r>
            <a:r>
              <a:rPr lang="fr-FR" dirty="0">
                <a:latin typeface="Montserrat" panose="020B0604020202020204" charset="0"/>
                <a:cs typeface="Times New Roman" pitchFamily="18" charset="0"/>
              </a:rPr>
              <a:t>qu’elle remplace </a:t>
            </a: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la</a:t>
            </a:r>
            <a:r>
              <a:rPr lang="fr-FR" baseline="0" dirty="0" smtClean="0">
                <a:latin typeface="Montserrat" panose="020B0604020202020204" charset="0"/>
                <a:cs typeface="Times New Roman" pitchFamily="18" charset="0"/>
              </a:rPr>
              <a:t> </a:t>
            </a: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ISQC1 </a:t>
            </a:r>
            <a:r>
              <a:rPr lang="fr-FR" dirty="0">
                <a:latin typeface="Montserrat" panose="020B0604020202020204" charset="0"/>
                <a:cs typeface="Times New Roman" pitchFamily="18" charset="0"/>
              </a:rPr>
              <a:t>avec des modifications de fond, </a:t>
            </a: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à</a:t>
            </a:r>
            <a:r>
              <a:rPr lang="fr-FR" baseline="0" dirty="0" smtClean="0">
                <a:latin typeface="Montserrat" panose="020B0604020202020204" charset="0"/>
                <a:cs typeface="Times New Roman" pitchFamily="18" charset="0"/>
              </a:rPr>
              <a:t> savoir</a:t>
            </a:r>
            <a:endParaRPr lang="fr-FR" dirty="0">
              <a:latin typeface="Montserrat" panose="020B0604020202020204" charset="0"/>
              <a:cs typeface="Times New Roman" pitchFamily="18" charset="0"/>
            </a:endParaRPr>
          </a:p>
          <a:p>
            <a:pPr marL="0" indent="0" defTabSz="925628">
              <a:buNone/>
              <a:defRPr/>
            </a:pPr>
            <a:endParaRPr lang="fr-FR" dirty="0" smtClean="0">
              <a:latin typeface="Montserrat" panose="020B0604020202020204" charset="0"/>
              <a:cs typeface="Times New Roman" pitchFamily="18" charset="0"/>
            </a:endParaRPr>
          </a:p>
          <a:p>
            <a:pPr marL="0" indent="0" defTabSz="925628">
              <a:buNone/>
              <a:defRPr/>
            </a:pP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- </a:t>
            </a:r>
            <a:r>
              <a:rPr lang="fr-FR" dirty="0">
                <a:latin typeface="Montserrat" panose="020B0604020202020204" charset="0"/>
                <a:cs typeface="Times New Roman" pitchFamily="18" charset="0"/>
              </a:rPr>
              <a:t>Le passage de notion de </a:t>
            </a: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contrôle </a:t>
            </a:r>
            <a:r>
              <a:rPr lang="fr-FR" dirty="0">
                <a:latin typeface="Montserrat" panose="020B0604020202020204" charset="0"/>
                <a:cs typeface="Times New Roman" pitchFamily="18" charset="0"/>
              </a:rPr>
              <a:t>de la qualité à la notion de gestion de la qualité</a:t>
            </a:r>
          </a:p>
          <a:p>
            <a:pPr marL="0" indent="0" defTabSz="925628">
              <a:buNone/>
              <a:defRPr/>
            </a:pPr>
            <a:endParaRPr lang="fr-FR" dirty="0" smtClean="0">
              <a:latin typeface="Montserrat" panose="020B0604020202020204" charset="0"/>
              <a:cs typeface="Times New Roman" pitchFamily="18" charset="0"/>
            </a:endParaRPr>
          </a:p>
          <a:p>
            <a:pPr marL="0" indent="0" defTabSz="925628">
              <a:buNone/>
              <a:defRPr/>
            </a:pP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- L’Introduction </a:t>
            </a:r>
            <a:r>
              <a:rPr lang="fr-FR" dirty="0">
                <a:latin typeface="Montserrat" panose="020B0604020202020204" charset="0"/>
                <a:cs typeface="Times New Roman" pitchFamily="18" charset="0"/>
              </a:rPr>
              <a:t>d’une approche fondé sur les risques (gestion des risques en matière de qualité)</a:t>
            </a:r>
          </a:p>
          <a:p>
            <a:pPr marL="0" indent="0" defTabSz="925628">
              <a:buNone/>
              <a:defRPr/>
            </a:pPr>
            <a:endParaRPr lang="fr-FR" dirty="0" smtClean="0">
              <a:latin typeface="Montserrat" panose="020B0604020202020204" charset="0"/>
              <a:cs typeface="Times New Roman" pitchFamily="18" charset="0"/>
            </a:endParaRPr>
          </a:p>
          <a:p>
            <a:pPr marL="0" indent="0" defTabSz="925628">
              <a:buNone/>
              <a:defRPr/>
            </a:pP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- Elle </a:t>
            </a:r>
            <a:r>
              <a:rPr lang="fr-FR" dirty="0">
                <a:latin typeface="Montserrat" panose="020B0604020202020204" charset="0"/>
                <a:cs typeface="Times New Roman" pitchFamily="18" charset="0"/>
              </a:rPr>
              <a:t>s’inscrit sur une démarche proactive (attachement au flux d’information au sein du système, afin d’y apporter des mesures correctives appropriés et une amélioration permanente)</a:t>
            </a:r>
          </a:p>
          <a:p>
            <a:pPr marL="0" indent="0" defTabSz="925628">
              <a:buNone/>
              <a:defRPr/>
            </a:pPr>
            <a:endParaRPr lang="fr-FR" dirty="0" smtClean="0">
              <a:latin typeface="Montserrat" panose="020B0604020202020204" charset="0"/>
              <a:cs typeface="Times New Roman" pitchFamily="18" charset="0"/>
            </a:endParaRPr>
          </a:p>
          <a:p>
            <a:pPr marL="0" indent="0" defTabSz="925628">
              <a:buNone/>
              <a:defRPr/>
            </a:pP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- Elle est conçu </a:t>
            </a:r>
            <a:r>
              <a:rPr lang="fr-FR" dirty="0">
                <a:latin typeface="Montserrat" panose="020B0604020202020204" charset="0"/>
                <a:cs typeface="Times New Roman" pitchFamily="18" charset="0"/>
              </a:rPr>
              <a:t>pour  être </a:t>
            </a: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utilisée </a:t>
            </a:r>
            <a:r>
              <a:rPr lang="fr-FR" dirty="0">
                <a:latin typeface="Montserrat" panose="020B0604020202020204" charset="0"/>
                <a:cs typeface="Times New Roman" pitchFamily="18" charset="0"/>
              </a:rPr>
              <a:t>dans les cabinets de toute taille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9210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9a82713d1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9a82713d16_0_32:notes"/>
          <p:cNvSpPr txBox="1">
            <a:spLocks noGrp="1"/>
          </p:cNvSpPr>
          <p:nvPr>
            <p:ph type="body" idx="1"/>
          </p:nvPr>
        </p:nvSpPr>
        <p:spPr>
          <a:xfrm>
            <a:off x="673578" y="4686499"/>
            <a:ext cx="5388610" cy="4439841"/>
          </a:xfrm>
          <a:prstGeom prst="rect">
            <a:avLst/>
          </a:prstGeom>
        </p:spPr>
        <p:txBody>
          <a:bodyPr spcFirstLastPara="1" wrap="square" lIns="92547" tIns="92547" rIns="92547" bIns="92547" anchor="t" anchorCtr="0">
            <a:noAutofit/>
          </a:bodyPr>
          <a:lstStyle/>
          <a:p>
            <a:pPr marL="0" indent="0">
              <a:buNone/>
            </a:pPr>
            <a:r>
              <a:rPr lang="fr-FR" noProof="0" dirty="0" smtClean="0"/>
              <a:t>Cette normes est destiné</a:t>
            </a:r>
            <a:r>
              <a:rPr lang="en-US" dirty="0" smtClean="0"/>
              <a:t> aux cabinets </a:t>
            </a:r>
            <a:r>
              <a:rPr lang="fr-FR" dirty="0">
                <a:latin typeface="Montserrat" panose="020B0604020202020204" charset="0"/>
              </a:rPr>
              <a:t>qui réalisent des audits ou des examens limités des états financiers, ou d’autres missions d’assurance ou de service connexes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just"/>
            <a:r>
              <a:rPr lang="en-US" dirty="0" smtClean="0"/>
              <a:t>Elle </a:t>
            </a:r>
            <a:r>
              <a:rPr lang="fr-FR" noProof="0" dirty="0" smtClean="0"/>
              <a:t>traite</a:t>
            </a:r>
            <a:r>
              <a:rPr lang="en-US" dirty="0" smtClean="0"/>
              <a:t> des </a:t>
            </a:r>
            <a:r>
              <a:rPr lang="fr-FR" dirty="0">
                <a:latin typeface="Montserrat" panose="020B0604020202020204" charset="0"/>
              </a:rPr>
              <a:t>responsabilités qui incombent au cabinet :  De concevoir, de mettre en place et de faire 	fonctionner un système de gestion de la 	qualité 	</a:t>
            </a:r>
            <a:r>
              <a:rPr lang="fr-FR" b="1" dirty="0">
                <a:latin typeface="Montserrat" panose="020B0604020202020204" charset="0"/>
              </a:rPr>
              <a:t>(SGQ) </a:t>
            </a:r>
            <a:endParaRPr lang="fr-FR" b="1" dirty="0">
              <a:latin typeface="Montserrat" panose="020B0604020202020204" charset="0"/>
              <a:cs typeface="Times New Roman" pitchFamily="18" charset="0"/>
            </a:endParaRP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3742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9990d88a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9990d88adb_0_0:notes"/>
          <p:cNvSpPr txBox="1">
            <a:spLocks noGrp="1"/>
          </p:cNvSpPr>
          <p:nvPr>
            <p:ph type="body" idx="1"/>
          </p:nvPr>
        </p:nvSpPr>
        <p:spPr>
          <a:xfrm>
            <a:off x="673578" y="4686499"/>
            <a:ext cx="5388610" cy="4439841"/>
          </a:xfrm>
          <a:prstGeom prst="rect">
            <a:avLst/>
          </a:prstGeom>
        </p:spPr>
        <p:txBody>
          <a:bodyPr spcFirstLastPara="1" wrap="square" lIns="92547" tIns="92547" rIns="92547" bIns="92547" anchor="t" anchorCtr="0">
            <a:noAutofit/>
          </a:bodyPr>
          <a:lstStyle/>
          <a:p>
            <a:pPr marL="404962" indent="-289258" algn="just">
              <a:buSzPct val="100000"/>
              <a:buFont typeface="Wingdings" panose="05000000000000000000" pitchFamily="2" charset="2"/>
              <a:buChar char="Ø"/>
            </a:pPr>
            <a:r>
              <a:rPr lang="en-US" dirty="0" smtClean="0"/>
              <a:t>Avec des</a:t>
            </a:r>
            <a:r>
              <a:rPr lang="en-US" baseline="0" dirty="0" smtClean="0"/>
              <a:t> </a:t>
            </a:r>
            <a:r>
              <a:rPr lang="fr-FR" baseline="0" noProof="0" dirty="0" smtClean="0"/>
              <a:t>objectifs</a:t>
            </a:r>
            <a:r>
              <a:rPr lang="en-US" baseline="0" dirty="0" smtClean="0"/>
              <a:t> </a:t>
            </a:r>
            <a:r>
              <a:rPr lang="fr-FR" baseline="0" noProof="0" dirty="0" smtClean="0"/>
              <a:t>destinés à lui fournir </a:t>
            </a:r>
            <a:r>
              <a:rPr lang="fr-FR" sz="1400" dirty="0">
                <a:latin typeface="Montserrat" panose="020B0604020202020204" charset="0"/>
              </a:rPr>
              <a:t>l’assurance raisonnable :</a:t>
            </a:r>
          </a:p>
          <a:p>
            <a:pPr marL="115704" indent="0" algn="just">
              <a:buSzPct val="100000"/>
            </a:pPr>
            <a:r>
              <a:rPr lang="fr-FR" sz="1400" dirty="0">
                <a:latin typeface="Montserrat" panose="020B0604020202020204" charset="0"/>
              </a:rPr>
              <a:t> </a:t>
            </a:r>
            <a:endParaRPr lang="en-US" sz="1400" dirty="0">
              <a:latin typeface="Montserrat" panose="020B0604020202020204" charset="0"/>
            </a:endParaRPr>
          </a:p>
          <a:p>
            <a:pPr marL="867776" lvl="1" indent="-289258" algn="just">
              <a:buSzPct val="100000"/>
              <a:buFont typeface="Wingdings" panose="05000000000000000000" pitchFamily="2" charset="2"/>
              <a:buChar char="ü"/>
            </a:pPr>
            <a:r>
              <a:rPr lang="fr-FR" sz="1400" dirty="0">
                <a:latin typeface="Montserrat" panose="020B0604020202020204" charset="0"/>
              </a:rPr>
              <a:t>Que le cabinet et ses membres s’acquittent de leurs responsabilités et réalisent les missions conformément aux normes professionnelles et aux exigences légales et règlementaires.</a:t>
            </a:r>
          </a:p>
          <a:p>
            <a:pPr marL="578518" lvl="1" indent="0" algn="just">
              <a:buSzPct val="100000"/>
            </a:pPr>
            <a:endParaRPr lang="en-US" sz="1400" dirty="0">
              <a:latin typeface="Montserrat" panose="020B0604020202020204" charset="0"/>
            </a:endParaRPr>
          </a:p>
          <a:p>
            <a:pPr marL="867776" lvl="1" indent="-289258" algn="just">
              <a:buSzPct val="100000"/>
              <a:buFont typeface="Wingdings" panose="05000000000000000000" pitchFamily="2" charset="2"/>
              <a:buChar char="ü"/>
            </a:pPr>
            <a:r>
              <a:rPr lang="fr-FR" sz="1400" dirty="0">
                <a:latin typeface="Montserrat" panose="020B0604020202020204" charset="0"/>
              </a:rPr>
              <a:t>Que les rapports de mission délivrés sont appropriés aux circonstances</a:t>
            </a:r>
            <a:endParaRPr lang="en-US" baseline="0" dirty="0" smtClean="0"/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Pour un </a:t>
            </a:r>
            <a:r>
              <a:rPr lang="fr-FR" baseline="0" noProof="0" dirty="0" smtClean="0"/>
              <a:t>résultat</a:t>
            </a:r>
            <a:r>
              <a:rPr lang="en-US" baseline="0" dirty="0" smtClean="0"/>
              <a:t> final qui </a:t>
            </a:r>
            <a:r>
              <a:rPr lang="fr-FR" baseline="0" noProof="0" dirty="0" smtClean="0"/>
              <a:t>est</a:t>
            </a:r>
            <a:r>
              <a:rPr lang="en-US" baseline="0" dirty="0" smtClean="0"/>
              <a:t> de  :  </a:t>
            </a:r>
            <a:r>
              <a:rPr lang="fr-FR" baseline="0" noProof="0" dirty="0" smtClean="0"/>
              <a:t>réaliser</a:t>
            </a:r>
            <a:r>
              <a:rPr lang="en-US" baseline="0" dirty="0" smtClean="0"/>
              <a:t> des missions de </a:t>
            </a:r>
            <a:r>
              <a:rPr lang="fr-FR" baseline="0" noProof="0" dirty="0" smtClean="0"/>
              <a:t>qualité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66557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9a82713d1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9a82713d16_0_32:notes"/>
          <p:cNvSpPr txBox="1">
            <a:spLocks noGrp="1"/>
          </p:cNvSpPr>
          <p:nvPr>
            <p:ph type="body" idx="1"/>
          </p:nvPr>
        </p:nvSpPr>
        <p:spPr>
          <a:xfrm>
            <a:off x="673578" y="4686499"/>
            <a:ext cx="5388610" cy="4439841"/>
          </a:xfrm>
          <a:prstGeom prst="rect">
            <a:avLst/>
          </a:prstGeom>
        </p:spPr>
        <p:txBody>
          <a:bodyPr spcFirstLastPara="1" wrap="square" lIns="92547" tIns="92547" rIns="92547" bIns="92547" anchor="t" anchorCtr="0">
            <a:noAutofit/>
          </a:bodyPr>
          <a:lstStyle/>
          <a:p>
            <a:pPr marL="0" indent="0" algn="just">
              <a:buNone/>
            </a:pPr>
            <a:r>
              <a:rPr lang="fr-FR" noProof="0" dirty="0" smtClean="0"/>
              <a:t>Une définition du SGQ est requise pour la compréhension de cette norme :  </a:t>
            </a:r>
            <a:r>
              <a:rPr lang="en-US" baseline="0" noProof="0" dirty="0" smtClean="0"/>
              <a:t>Le</a:t>
            </a:r>
            <a:r>
              <a:rPr lang="en-US" baseline="0" dirty="0" smtClean="0"/>
              <a:t> SGQ,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le </a:t>
            </a:r>
            <a:r>
              <a:rPr lang="fr-FR" dirty="0">
                <a:latin typeface="Montserrat" panose="020B0604020202020204" charset="0"/>
              </a:rPr>
              <a:t>Mécanisme par lequel on crée un environnement qui permet aux équipes de mission de réaliser des missions de qualités</a:t>
            </a:r>
            <a:endParaRPr lang="en-US" dirty="0"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107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9990d88a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9990d88adb_0_0:notes"/>
          <p:cNvSpPr txBox="1">
            <a:spLocks noGrp="1"/>
          </p:cNvSpPr>
          <p:nvPr>
            <p:ph type="body" idx="1"/>
          </p:nvPr>
        </p:nvSpPr>
        <p:spPr>
          <a:xfrm>
            <a:off x="673578" y="4686499"/>
            <a:ext cx="5388610" cy="4439841"/>
          </a:xfrm>
          <a:prstGeom prst="rect">
            <a:avLst/>
          </a:prstGeom>
        </p:spPr>
        <p:txBody>
          <a:bodyPr spcFirstLastPara="1" wrap="square" lIns="92547" tIns="92547" rIns="92547" bIns="92547" anchor="t" anchorCtr="0">
            <a:noAutofit/>
          </a:bodyPr>
          <a:lstStyle/>
          <a:p>
            <a:pPr marL="0" indent="0">
              <a:buNone/>
            </a:pPr>
            <a:r>
              <a:rPr lang="fr-FR" noProof="0" dirty="0" smtClean="0"/>
              <a:t>Ce système</a:t>
            </a:r>
            <a:r>
              <a:rPr lang="fr-FR" baseline="0" noProof="0" dirty="0" smtClean="0"/>
              <a:t> reposes sur plusieurs </a:t>
            </a:r>
            <a:r>
              <a:rPr lang="fr-FR" baseline="0" noProof="0" dirty="0" smtClean="0"/>
              <a:t>composantes illustrés dans le présent diagramme : </a:t>
            </a:r>
            <a:endParaRPr lang="fr-FR" baseline="0" noProof="0" dirty="0" smtClean="0"/>
          </a:p>
          <a:p>
            <a:pPr marL="0" indent="0">
              <a:buNone/>
            </a:pPr>
            <a:endParaRPr lang="fr-FR" baseline="0" noProof="0" dirty="0" smtClean="0"/>
          </a:p>
          <a:p>
            <a:pPr marL="173555" indent="-173555">
              <a:buFontTx/>
              <a:buChar char="-"/>
            </a:pPr>
            <a:endParaRPr lang="fr-FR" baseline="0" noProof="0" dirty="0" smtClean="0"/>
          </a:p>
          <a:p>
            <a:pPr marL="173555" indent="-173555">
              <a:buFontTx/>
              <a:buChar char="-"/>
            </a:pPr>
            <a:r>
              <a:rPr lang="fr-FR" baseline="0" noProof="0" dirty="0" smtClean="0"/>
              <a:t>Règle de déontologie pertinentes : Principe d’éthique prof et règles de déontologie de la profession , elles comprennent habituellement d’une part les disposition de l’international code of éthique for </a:t>
            </a:r>
            <a:r>
              <a:rPr lang="fr-FR" baseline="0" noProof="0" dirty="0" err="1" smtClean="0"/>
              <a:t>professional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accountants</a:t>
            </a:r>
            <a:r>
              <a:rPr lang="fr-FR" baseline="0" noProof="0" dirty="0" smtClean="0"/>
              <a:t>  et d’autres parts les exigence qui sont propre à chaque </a:t>
            </a:r>
            <a:r>
              <a:rPr lang="en-US" baseline="0" dirty="0" smtClean="0"/>
              <a:t>pays</a:t>
            </a:r>
          </a:p>
          <a:p>
            <a:pPr marL="173555" indent="-173555">
              <a:buFontTx/>
              <a:buChar char="-"/>
            </a:pPr>
            <a:endParaRPr lang="en-US" baseline="0" dirty="0" smtClean="0"/>
          </a:p>
          <a:p>
            <a:pPr marL="173555" indent="-173555">
              <a:buFontTx/>
              <a:buChar char="-"/>
            </a:pPr>
            <a:endParaRPr lang="fr-FR" baseline="0" noProof="0" dirty="0" smtClean="0"/>
          </a:p>
          <a:p>
            <a:pPr marL="173555" indent="-173555">
              <a:buFontTx/>
              <a:buChar char="-"/>
            </a:pPr>
            <a:r>
              <a:rPr lang="fr-FR" baseline="0" noProof="0" dirty="0" smtClean="0"/>
              <a:t>Ressources (Humaine, technologique et  </a:t>
            </a:r>
            <a:r>
              <a:rPr lang="fr-FR" baseline="0" noProof="0" dirty="0" err="1" smtClean="0"/>
              <a:t>intelectuelle</a:t>
            </a:r>
            <a:r>
              <a:rPr lang="fr-FR" baseline="0" noProof="0" dirty="0" smtClean="0"/>
              <a:t>) </a:t>
            </a:r>
          </a:p>
          <a:p>
            <a:pPr marL="173555" indent="-173555">
              <a:buFontTx/>
              <a:buChar char="-"/>
            </a:pPr>
            <a:endParaRPr lang="fr-FR" baseline="0" noProof="0" dirty="0" smtClean="0"/>
          </a:p>
          <a:p>
            <a:pPr marL="0" indent="0">
              <a:buNone/>
            </a:pPr>
            <a:endParaRPr lang="fr-FR" baseline="0" noProof="0" dirty="0" smtClean="0"/>
          </a:p>
          <a:p>
            <a:pPr marL="0" indent="0">
              <a:buNone/>
            </a:pPr>
            <a:r>
              <a:rPr lang="fr-FR" baseline="0" noProof="0" dirty="0" smtClean="0"/>
              <a:t>Il y’a lieu de savoir que ces composantes existait dans l’ancienne normes ISQC 1 , toutefois dans la nouvelle normes ISQM 1, elles sont </a:t>
            </a:r>
            <a:r>
              <a:rPr lang="fr-FR" baseline="0" noProof="0" dirty="0" smtClean="0"/>
              <a:t>interconnectés comme on peut </a:t>
            </a:r>
            <a:r>
              <a:rPr lang="fr-FR" baseline="0" noProof="0" smtClean="0"/>
              <a:t>le voir</a:t>
            </a:r>
          </a:p>
          <a:p>
            <a:pPr marL="0" indent="0">
              <a:buNone/>
            </a:pPr>
            <a:endParaRPr lang="fr-FR" baseline="0" noProof="0" dirty="0" smtClean="0"/>
          </a:p>
          <a:p>
            <a:pPr marL="0" indent="0">
              <a:buNone/>
            </a:pPr>
            <a:r>
              <a:rPr lang="fr-FR" baseline="0" noProof="0" dirty="0" smtClean="0"/>
              <a:t>Cette dernière a ainsi été développée pour montrer les relations qui existent entre les différentes composantes et comment elles interagissent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9113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iaasb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youtube.com/@IAASB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afa.org.za/fr/ressources" TargetMode="External"/><Relationship Id="rId5" Type="http://schemas.openxmlformats.org/officeDocument/2006/relationships/hyperlink" Target="https://eis.international-standards.org/" TargetMode="External"/><Relationship Id="rId4" Type="http://schemas.openxmlformats.org/officeDocument/2006/relationships/hyperlink" Target="https://www.iaasb.org/support-resource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87412" y="2571750"/>
            <a:ext cx="4522800" cy="82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fr-FR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Gestion de la qualité</a:t>
            </a:r>
            <a:endParaRPr sz="36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3180522" y="374375"/>
            <a:ext cx="5764696" cy="340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/>
            <a:r>
              <a:rPr lang="fr-FR" sz="1600" b="1" dirty="0" smtClean="0">
                <a:latin typeface="Montserrat" panose="020B0604020202020204" charset="0"/>
                <a:cs typeface="Times New Roman" pitchFamily="18" charset="0"/>
              </a:rPr>
              <a:t>Les composantes du SGQ </a:t>
            </a:r>
            <a:r>
              <a:rPr lang="fr-FR" sz="1200" b="1" dirty="0" smtClean="0">
                <a:latin typeface="Montserrat" panose="020B0604020202020204" charset="0"/>
                <a:cs typeface="Times New Roman" pitchFamily="18" charset="0"/>
              </a:rPr>
              <a:t>(SUITE)</a:t>
            </a:r>
            <a:endParaRPr lang="fr-FR" sz="1600" b="1" dirty="0" smtClean="0">
              <a:latin typeface="Montserrat" panose="020B0604020202020204" charset="0"/>
              <a:cs typeface="Times New Roman" pitchFamily="18" charset="0"/>
            </a:endParaRPr>
          </a:p>
          <a:p>
            <a:pPr marL="114300" indent="0" algn="just"/>
            <a:endParaRPr lang="fr-FR" sz="1400" b="1" dirty="0" smtClean="0">
              <a:latin typeface="Montserrat" panose="020B0604020202020204" charset="0"/>
              <a:cs typeface="Times New Roman" pitchFamily="18" charset="0"/>
            </a:endParaRPr>
          </a:p>
          <a:p>
            <a:pPr marL="457200" lvl="1" indent="0" algn="just">
              <a:lnSpc>
                <a:spcPct val="110000"/>
              </a:lnSpc>
              <a:spcBef>
                <a:spcPts val="600"/>
              </a:spcBef>
            </a:pPr>
            <a:r>
              <a:rPr lang="fr-FR" sz="1400" dirty="0" smtClean="0">
                <a:latin typeface="Montserrat" panose="020B0604020202020204" charset="0"/>
                <a:cs typeface="Times New Roman" pitchFamily="18" charset="0"/>
              </a:rPr>
              <a:t>	En plus des huit composantes, d’autres exigences 	concernant, entre autres :</a:t>
            </a:r>
          </a:p>
          <a:p>
            <a:pPr marL="596900" lvl="1" indent="0" algn="just"/>
            <a:endParaRPr lang="fr-FR" sz="1400" dirty="0" smtClean="0">
              <a:latin typeface="Montserrat" panose="020B0604020202020204" charset="0"/>
              <a:cs typeface="Times New Roman" pitchFamily="18" charset="0"/>
            </a:endParaRPr>
          </a:p>
          <a:p>
            <a:pPr marL="1339850" lvl="2" indent="-285750" algn="just">
              <a:buSzPct val="100000"/>
              <a:buFont typeface="Wingdings" panose="05000000000000000000" pitchFamily="2" charset="2"/>
              <a:buChar char="ü"/>
            </a:pPr>
            <a:r>
              <a:rPr lang="fr-FR" sz="1400" dirty="0" smtClean="0">
                <a:latin typeface="Montserrat" panose="020B0604020202020204" charset="0"/>
                <a:cs typeface="Times New Roman" pitchFamily="18" charset="0"/>
              </a:rPr>
              <a:t>les rôles </a:t>
            </a:r>
            <a:r>
              <a:rPr lang="fr-FR" sz="1400" dirty="0">
                <a:latin typeface="Montserrat" panose="020B0604020202020204" charset="0"/>
                <a:cs typeface="Times New Roman" pitchFamily="18" charset="0"/>
              </a:rPr>
              <a:t>et les responsabilités </a:t>
            </a:r>
            <a:r>
              <a:rPr lang="fr-FR" sz="1400" dirty="0" smtClean="0">
                <a:latin typeface="Montserrat" panose="020B0604020202020204" charset="0"/>
                <a:cs typeface="Times New Roman" pitchFamily="18" charset="0"/>
              </a:rPr>
              <a:t>à l’égard du système, </a:t>
            </a:r>
          </a:p>
          <a:p>
            <a:pPr marL="596900" lvl="1" indent="0" algn="just"/>
            <a:endParaRPr lang="fr-FR" sz="1400" dirty="0" smtClean="0">
              <a:latin typeface="Montserrat" panose="020B0604020202020204" charset="0"/>
              <a:cs typeface="Times New Roman" pitchFamily="18" charset="0"/>
            </a:endParaRPr>
          </a:p>
          <a:p>
            <a:pPr marL="1339850" lvl="2" indent="-285750" algn="just">
              <a:buSzPct val="100000"/>
              <a:buFont typeface="Wingdings" panose="05000000000000000000" pitchFamily="2" charset="2"/>
              <a:buChar char="ü"/>
            </a:pPr>
            <a:r>
              <a:rPr lang="fr-FR" sz="1400" dirty="0" smtClean="0">
                <a:latin typeface="Montserrat" panose="020B0604020202020204" charset="0"/>
                <a:cs typeface="Times New Roman" pitchFamily="18" charset="0"/>
              </a:rPr>
              <a:t>L’évaluation globale du système par les dirigeants, </a:t>
            </a:r>
          </a:p>
          <a:p>
            <a:pPr marL="596900" lvl="1" indent="0" algn="just"/>
            <a:endParaRPr lang="fr-FR" sz="1400" dirty="0" smtClean="0">
              <a:latin typeface="Montserrat" panose="020B0604020202020204" charset="0"/>
              <a:cs typeface="Times New Roman" pitchFamily="18" charset="0"/>
            </a:endParaRPr>
          </a:p>
          <a:p>
            <a:pPr marL="1339850" lvl="2" indent="-285750" algn="just">
              <a:buSzPct val="100000"/>
              <a:buFont typeface="Wingdings" panose="05000000000000000000" pitchFamily="2" charset="2"/>
              <a:buChar char="ü"/>
            </a:pPr>
            <a:r>
              <a:rPr lang="fr-FR" sz="1400" dirty="0" smtClean="0">
                <a:latin typeface="Montserrat" panose="020B0604020202020204" charset="0"/>
                <a:cs typeface="Times New Roman" pitchFamily="18" charset="0"/>
              </a:rPr>
              <a:t>Les exigences du réseau ou les services fournis par le réseau </a:t>
            </a:r>
          </a:p>
          <a:p>
            <a:pPr marL="596900" lvl="1" indent="0" algn="just"/>
            <a:endParaRPr lang="fr-FR" sz="1400" dirty="0" smtClean="0">
              <a:latin typeface="Montserrat" panose="020B0604020202020204" charset="0"/>
              <a:cs typeface="Times New Roman" pitchFamily="18" charset="0"/>
            </a:endParaRPr>
          </a:p>
          <a:p>
            <a:pPr marL="1339850" lvl="2" indent="-285750" algn="just">
              <a:buSzPct val="100000"/>
              <a:buFont typeface="Wingdings" panose="05000000000000000000" pitchFamily="2" charset="2"/>
              <a:buChar char="ü"/>
            </a:pPr>
            <a:r>
              <a:rPr lang="fr-FR" sz="1400" dirty="0" smtClean="0">
                <a:latin typeface="Montserrat" panose="020B0604020202020204" charset="0"/>
                <a:cs typeface="Times New Roman" pitchFamily="18" charset="0"/>
              </a:rPr>
              <a:t>La documentation de la mission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fr-FR" sz="1400" b="1" dirty="0" smtClean="0">
              <a:latin typeface="Montserrat" panose="020B0604020202020204" charset="0"/>
              <a:cs typeface="Times New Roman" pitchFamily="18" charset="0"/>
            </a:endParaRPr>
          </a:p>
          <a:p>
            <a:pPr marL="0" indent="0" algn="just"/>
            <a:endParaRPr lang="fr-FR" sz="1400" b="1" dirty="0" smtClean="0">
              <a:latin typeface="Montserrat" panose="020B0604020202020204" charset="0"/>
              <a:cs typeface="Times New Roman" pitchFamily="18" charset="0"/>
            </a:endParaRPr>
          </a:p>
          <a:p>
            <a:pPr lvl="2"/>
            <a:endParaRPr lang="en-US" sz="1400" dirty="0" smtClean="0">
              <a:latin typeface="Montserrat" panose="020B0604020202020204" charset="0"/>
            </a:endParaRPr>
          </a:p>
          <a:p>
            <a:pPr marL="0" indent="0" algn="just"/>
            <a:endParaRPr lang="fr-FR" sz="1400" dirty="0" smtClean="0">
              <a:latin typeface="Montserrat" panose="020B0604020202020204" charset="0"/>
              <a:cs typeface="Times New Roman" pitchFamily="18" charset="0"/>
            </a:endParaRPr>
          </a:p>
          <a:p>
            <a:pPr marL="0" indent="0" algn="just"/>
            <a:endParaRPr lang="fr-FR" sz="1400" dirty="0" smtClean="0">
              <a:latin typeface="Montserrat" panose="020B0604020202020204" charset="0"/>
              <a:cs typeface="Times New Roman" pitchFamily="18" charset="0"/>
            </a:endParaRPr>
          </a:p>
          <a:p>
            <a:pPr marL="0" indent="0" algn="just"/>
            <a:endParaRPr lang="fr-FR" sz="1400" dirty="0" smtClean="0">
              <a:latin typeface="Montserrat" panose="020B0604020202020204" charset="0"/>
              <a:cs typeface="Times New Roman" pitchFamily="18" charset="0"/>
            </a:endParaRPr>
          </a:p>
          <a:p>
            <a:pPr lvl="1" algn="just"/>
            <a:endParaRPr lang="fr-FR" sz="1400" dirty="0">
              <a:latin typeface="Montserrat" panose="020B0604020202020204" charset="0"/>
              <a:cs typeface="Times New Roman" pitchFamily="18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05410" y="104361"/>
            <a:ext cx="1245703" cy="234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fr-FR" sz="16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Norme ISQM </a:t>
            </a: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1</a:t>
            </a:r>
          </a:p>
          <a:p>
            <a:pPr algn="l">
              <a:lnSpc>
                <a:spcPct val="150000"/>
              </a:lnSpc>
            </a:pP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Gestion </a:t>
            </a:r>
            <a:r>
              <a:rPr lang="fr-FR" sz="1800" b="1" dirty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de la qualité du cabinet</a:t>
            </a:r>
          </a:p>
        </p:txBody>
      </p:sp>
    </p:spTree>
    <p:extLst>
      <p:ext uri="{BB962C8B-B14F-4D97-AF65-F5344CB8AC3E}">
        <p14:creationId xmlns:p14="http://schemas.microsoft.com/office/powerpoint/2010/main" val="229471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155713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/>
            <a:r>
              <a:rPr lang="fr-FR" sz="1600" b="1" dirty="0" smtClean="0">
                <a:latin typeface="Montserrat" panose="020B0604020202020204" charset="0"/>
                <a:cs typeface="Times New Roman" pitchFamily="18" charset="0"/>
              </a:rPr>
              <a:t>Les composantes du SGQ </a:t>
            </a:r>
            <a:r>
              <a:rPr lang="fr-FR" sz="1600" b="1" dirty="0">
                <a:latin typeface="Montserrat" panose="020B0604020202020204" charset="0"/>
                <a:cs typeface="Times New Roman" pitchFamily="18" charset="0"/>
              </a:rPr>
              <a:t>(SUITE)</a:t>
            </a:r>
          </a:p>
          <a:p>
            <a:pPr marL="114300" indent="0" algn="just"/>
            <a:endParaRPr lang="fr-FR" sz="1600" b="1" dirty="0" smtClean="0">
              <a:latin typeface="Montserrat" panose="020B0604020202020204" charset="0"/>
              <a:cs typeface="Times New Roman" pitchFamily="18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dirty="0" smtClean="0"/>
          </a:p>
          <a:p>
            <a:pPr marL="0" indent="0" algn="just"/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FR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0" y="672548"/>
            <a:ext cx="567193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/>
            <a:r>
              <a:rPr lang="fr-FR" sz="1600" b="1" dirty="0" smtClean="0">
                <a:latin typeface="Montserrat" panose="020B0604020202020204" charset="0"/>
                <a:cs typeface="Times New Roman" pitchFamily="18" charset="0"/>
              </a:rPr>
              <a:t>Autres aspects :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fr-FR" sz="1600" dirty="0" smtClean="0">
              <a:latin typeface="Montserrat" panose="020B0604020202020204" charset="0"/>
              <a:cs typeface="Times New Roman" pitchFamily="18" charset="0"/>
            </a:endParaRPr>
          </a:p>
          <a:p>
            <a:pPr marL="400050" indent="-285750" algn="just">
              <a:buSzPct val="100000"/>
              <a:buFont typeface="Wingdings" panose="05000000000000000000" pitchFamily="2" charset="2"/>
              <a:buChar char="ü"/>
            </a:pPr>
            <a:r>
              <a:rPr lang="fr-FR" sz="1600" dirty="0" smtClean="0">
                <a:latin typeface="Montserrat" panose="020B0604020202020204" charset="0"/>
                <a:cs typeface="Times New Roman" pitchFamily="18" charset="0"/>
              </a:rPr>
              <a:t>Réalisation des missions :</a:t>
            </a:r>
          </a:p>
          <a:p>
            <a:pPr indent="0" algn="just">
              <a:spcBef>
                <a:spcPts val="600"/>
              </a:spcBef>
              <a:buSzPct val="100000"/>
            </a:pPr>
            <a:r>
              <a:rPr lang="fr-FR" sz="1600" dirty="0" smtClean="0">
                <a:latin typeface="Montserrat" panose="020B0604020202020204" charset="0"/>
                <a:cs typeface="Times New Roman" pitchFamily="18" charset="0"/>
              </a:rPr>
              <a:t>Jugement professionnel et esprit critique au niveau de la mission</a:t>
            </a:r>
          </a:p>
          <a:p>
            <a:pPr marL="400050" indent="-2857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1600" dirty="0" smtClean="0">
                <a:latin typeface="Montserrat" panose="020B0604020202020204" charset="0"/>
                <a:cs typeface="Times New Roman" pitchFamily="18" charset="0"/>
              </a:rPr>
              <a:t>Sélection des missions à des fin de contrôle de la qualité de la mission :</a:t>
            </a:r>
          </a:p>
          <a:p>
            <a:pPr indent="0" algn="just">
              <a:spcBef>
                <a:spcPts val="600"/>
              </a:spcBef>
              <a:buSzPct val="100000"/>
            </a:pPr>
            <a:r>
              <a:rPr lang="fr-FR" sz="1600" dirty="0" smtClean="0">
                <a:latin typeface="Montserrat" panose="020B0604020202020204" charset="0"/>
                <a:cs typeface="Times New Roman" pitchFamily="18" charset="0"/>
              </a:rPr>
              <a:t>Focalisation </a:t>
            </a:r>
            <a:r>
              <a:rPr lang="fr-FR" sz="1600" dirty="0">
                <a:latin typeface="Montserrat" panose="020B0604020202020204" charset="0"/>
                <a:cs typeface="Times New Roman" pitchFamily="18" charset="0"/>
              </a:rPr>
              <a:t>sur les entités présentant un intérêt général important et sur les cas ou un examen s’avère approprié en fonction du risque</a:t>
            </a:r>
          </a:p>
          <a:p>
            <a:pPr marL="400050" indent="-2857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1600" dirty="0" smtClean="0">
                <a:latin typeface="Montserrat" panose="020B0604020202020204" charset="0"/>
                <a:cs typeface="Times New Roman" pitchFamily="18" charset="0"/>
              </a:rPr>
              <a:t>Règles d’éthique pertinentes : </a:t>
            </a:r>
          </a:p>
          <a:p>
            <a:pPr indent="0" algn="just">
              <a:spcBef>
                <a:spcPts val="600"/>
              </a:spcBef>
              <a:buSzPct val="100000"/>
            </a:pPr>
            <a:r>
              <a:rPr lang="fr-FR" sz="1600" dirty="0" smtClean="0">
                <a:latin typeface="Montserrat" panose="020B0604020202020204" charset="0"/>
                <a:cs typeface="Times New Roman" pitchFamily="18" charset="0"/>
              </a:rPr>
              <a:t>Une approche f</a:t>
            </a:r>
            <a:r>
              <a:rPr lang="fr-FR" sz="1600" dirty="0">
                <a:latin typeface="Montserrat" panose="020B0604020202020204" charset="0"/>
                <a:cs typeface="Times New Roman" pitchFamily="18" charset="0"/>
              </a:rPr>
              <a:t>ondée</a:t>
            </a:r>
            <a:r>
              <a:rPr lang="fr-FR" sz="1600" dirty="0" smtClean="0">
                <a:latin typeface="Montserrat" panose="020B0604020202020204" charset="0"/>
                <a:cs typeface="Times New Roman" pitchFamily="18" charset="0"/>
              </a:rPr>
              <a:t> sur des principes, comprend d’autres membres externes au cabinet (réseau et prestataire de service)</a:t>
            </a:r>
          </a:p>
          <a:p>
            <a:pPr marL="0" indent="0" algn="just"/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dirty="0" smtClean="0"/>
          </a:p>
          <a:p>
            <a:pPr marL="0" indent="0" algn="just"/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FR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759149" y="46383"/>
            <a:ext cx="1245703" cy="234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Norme ISQM 1</a:t>
            </a:r>
          </a:p>
          <a:p>
            <a:pPr algn="l">
              <a:lnSpc>
                <a:spcPct val="150000"/>
              </a:lnSpc>
            </a:pP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Gestion </a:t>
            </a:r>
            <a:r>
              <a:rPr lang="fr-FR" sz="1800" b="1" dirty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de la qualité du cabinet</a:t>
            </a:r>
          </a:p>
        </p:txBody>
      </p:sp>
    </p:spTree>
    <p:extLst>
      <p:ext uri="{BB962C8B-B14F-4D97-AF65-F5344CB8AC3E}">
        <p14:creationId xmlns:p14="http://schemas.microsoft.com/office/powerpoint/2010/main" val="257139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205410" y="104361"/>
            <a:ext cx="1285460" cy="265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fr-FR" sz="17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Norme ISQM 2</a:t>
            </a:r>
          </a:p>
          <a:p>
            <a:pPr algn="l">
              <a:lnSpc>
                <a:spcPct val="150000"/>
              </a:lnSpc>
            </a:pP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Contrôles de  </a:t>
            </a:r>
            <a:r>
              <a:rPr lang="fr-FR" sz="1800" b="1" dirty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qualité </a:t>
            </a: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de la mission</a:t>
            </a:r>
            <a:endParaRPr lang="fr-FR" sz="1800" b="1" dirty="0">
              <a:solidFill>
                <a:schemeClr val="bg1"/>
              </a:solidFill>
              <a:latin typeface="Montserrat" panose="020B0604020202020204" charset="0"/>
              <a:cs typeface="Times New Roman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7765776" y="0"/>
            <a:ext cx="1245703" cy="234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fr-FR" sz="16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Les normes de gestions de</a:t>
            </a: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 </a:t>
            </a:r>
            <a:r>
              <a:rPr lang="fr-FR" sz="1800" b="1" dirty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la qualité 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419062" y="699052"/>
            <a:ext cx="5724938" cy="3793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/>
            <a:r>
              <a:rPr lang="fr-FR" sz="1800" b="1" dirty="0" smtClean="0">
                <a:latin typeface="Montserrat" panose="020B0604020202020204" charset="0"/>
                <a:cs typeface="Times New Roman" pitchFamily="18" charset="0"/>
              </a:rPr>
              <a:t>Généralités :</a:t>
            </a:r>
          </a:p>
          <a:p>
            <a:pPr marL="0" indent="0" algn="just"/>
            <a:endParaRPr lang="fr-FR" sz="1400" dirty="0" smtClean="0">
              <a:latin typeface="Montserrat" panose="020B0604020202020204" charset="0"/>
              <a:cs typeface="Times New Roman" pitchFamily="18" charset="0"/>
            </a:endParaRPr>
          </a:p>
          <a:p>
            <a:pPr marL="285750" indent="-2857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1400" dirty="0" smtClean="0">
                <a:latin typeface="Montserrat" panose="020B0604020202020204" charset="0"/>
                <a:cs typeface="Times New Roman" pitchFamily="18" charset="0"/>
              </a:rPr>
              <a:t>Il s’agit d’une nouvelle norme</a:t>
            </a:r>
          </a:p>
          <a:p>
            <a:pPr marL="285750" indent="-2857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1400" dirty="0" smtClean="0">
                <a:latin typeface="Montserrat" panose="020B0604020202020204" charset="0"/>
                <a:cs typeface="Times New Roman" pitchFamily="18" charset="0"/>
              </a:rPr>
              <a:t>Nombreux élém</a:t>
            </a:r>
            <a:r>
              <a:rPr lang="fr-FR" sz="1400" dirty="0">
                <a:latin typeface="Montserrat" panose="020B0604020202020204" charset="0"/>
                <a:cs typeface="Times New Roman" pitchFamily="18" charset="0"/>
              </a:rPr>
              <a:t>ents </a:t>
            </a:r>
            <a:r>
              <a:rPr lang="fr-FR" sz="1400" dirty="0" smtClean="0">
                <a:latin typeface="Montserrat" panose="020B0604020202020204" charset="0"/>
                <a:cs typeface="Times New Roman" pitchFamily="18" charset="0"/>
              </a:rPr>
              <a:t>de ce</a:t>
            </a:r>
            <a:r>
              <a:rPr lang="fr-FR" sz="1400" dirty="0">
                <a:latin typeface="Montserrat" panose="020B0604020202020204" charset="0"/>
                <a:cs typeface="Times New Roman" pitchFamily="18" charset="0"/>
              </a:rPr>
              <a:t>tte </a:t>
            </a:r>
            <a:r>
              <a:rPr lang="fr-FR" sz="1400" dirty="0" smtClean="0">
                <a:latin typeface="Montserrat" panose="020B0604020202020204" charset="0"/>
                <a:cs typeface="Times New Roman" pitchFamily="18" charset="0"/>
              </a:rPr>
              <a:t>norme proviennent des normes de l’IAASB qui étaient préexistantes, en particulier au sein de la norme ISQC 1 et de la norme ISA 220</a:t>
            </a:r>
          </a:p>
          <a:p>
            <a:pPr marL="285750" indent="-2857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1400" dirty="0" smtClean="0">
                <a:latin typeface="Montserrat" panose="020B0604020202020204" charset="0"/>
                <a:cs typeface="Times New Roman" pitchFamily="18" charset="0"/>
              </a:rPr>
              <a:t>C’est une norme qui interagit avec la norme ISQM 1</a:t>
            </a:r>
          </a:p>
          <a:p>
            <a:pPr marL="285750" indent="-2857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1400" dirty="0" smtClean="0">
                <a:latin typeface="Montserrat" panose="020B0604020202020204" charset="0"/>
                <a:cs typeface="Times New Roman" pitchFamily="18" charset="0"/>
              </a:rPr>
              <a:t>Elle remplace les exigences et les modalités d’application liées aux revues de la qualité des missions </a:t>
            </a:r>
            <a:r>
              <a:rPr lang="fr-FR" sz="1400" dirty="0">
                <a:latin typeface="Montserrat" panose="020B0604020202020204" charset="0"/>
                <a:cs typeface="Times New Roman" pitchFamily="18" charset="0"/>
              </a:rPr>
              <a:t>qui figuraient </a:t>
            </a:r>
            <a:r>
              <a:rPr lang="fr-FR" sz="1400" dirty="0" smtClean="0">
                <a:latin typeface="Montserrat" panose="020B0604020202020204" charset="0"/>
                <a:cs typeface="Times New Roman" pitchFamily="18" charset="0"/>
              </a:rPr>
              <a:t>dans les anciennes normes ISQC1 et ISA 220</a:t>
            </a:r>
          </a:p>
          <a:p>
            <a:pPr marL="285750" indent="-2857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1400" dirty="0" smtClean="0">
                <a:latin typeface="Montserrat" panose="020B0604020202020204" charset="0"/>
                <a:cs typeface="Times New Roman" pitchFamily="18" charset="0"/>
              </a:rPr>
              <a:t>L’approbation de cette norme a induit à des modifications de concordance mineurs à plusieurs normes ISA</a:t>
            </a:r>
          </a:p>
          <a:p>
            <a:pPr marL="285750" indent="-2857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1400" dirty="0" smtClean="0">
                <a:latin typeface="Montserrat" panose="020B0604020202020204" charset="0"/>
                <a:cs typeface="Times New Roman" pitchFamily="18" charset="0"/>
              </a:rPr>
              <a:t>Elle doit être lue conjointement avec </a:t>
            </a:r>
            <a:r>
              <a:rPr lang="fr-FR" sz="1400" dirty="0">
                <a:latin typeface="Montserrat" panose="020B0604020202020204" charset="0"/>
                <a:cs typeface="Times New Roman" pitchFamily="18" charset="0"/>
              </a:rPr>
              <a:t>l</a:t>
            </a:r>
            <a:r>
              <a:rPr lang="fr-FR" sz="1400" dirty="0" smtClean="0">
                <a:latin typeface="Montserrat" panose="020B0604020202020204" charset="0"/>
                <a:cs typeface="Times New Roman" pitchFamily="18" charset="0"/>
              </a:rPr>
              <a:t>es règles de déontologie pertinentes</a:t>
            </a:r>
          </a:p>
          <a:p>
            <a:pPr marL="0" indent="0" algn="just"/>
            <a:endParaRPr lang="fr-FR" sz="3700" dirty="0" smtClean="0">
              <a:latin typeface="Montserrat" panose="020B0604020202020204" charset="0"/>
              <a:cs typeface="Times New Roman" pitchFamily="18" charset="0"/>
            </a:endParaRPr>
          </a:p>
          <a:p>
            <a:pPr marL="0" indent="0" algn="just"/>
            <a:endParaRPr lang="fr-FR" sz="3700" dirty="0" smtClean="0">
              <a:latin typeface="Montserrat" panose="020B0604020202020204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600"/>
              </a:spcAft>
            </a:pPr>
            <a:endParaRPr lang="fr-FR" sz="4300" dirty="0" smtClean="0">
              <a:solidFill>
                <a:srgbClr val="FF0000"/>
              </a:solidFill>
              <a:latin typeface="Montserrat" panose="020B0604020202020204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600"/>
              </a:spcAft>
            </a:pPr>
            <a:endParaRPr lang="fr-FR" sz="4300" dirty="0">
              <a:solidFill>
                <a:srgbClr val="FF0000"/>
              </a:solidFill>
              <a:latin typeface="Montserrat" panose="020B0604020202020204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600"/>
              </a:spcAft>
            </a:pPr>
            <a:endParaRPr lang="fr-FR" sz="4300" dirty="0" smtClean="0">
              <a:solidFill>
                <a:srgbClr val="FF0000"/>
              </a:solidFill>
              <a:latin typeface="Montserrat" panose="020B0604020202020204" charset="0"/>
              <a:cs typeface="Times New Roman" pitchFamily="18" charset="0"/>
            </a:endParaRPr>
          </a:p>
          <a:p>
            <a:pPr marL="0" indent="0" algn="just"/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FR" sz="2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59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185529" y="596480"/>
            <a:ext cx="5632174" cy="3965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/>
            <a:r>
              <a:rPr lang="fr-FR" sz="1400" b="1" dirty="0" smtClean="0">
                <a:latin typeface="Montserrat" panose="020B0604020202020204" charset="0"/>
                <a:cs typeface="Times New Roman" pitchFamily="18" charset="0"/>
              </a:rPr>
              <a:t>	</a:t>
            </a:r>
          </a:p>
          <a:p>
            <a:pPr marL="0" indent="0" algn="just"/>
            <a:r>
              <a:rPr lang="fr-FR" sz="1700" b="1" dirty="0" smtClean="0">
                <a:latin typeface="Montserrat" panose="020B0604020202020204" charset="0"/>
                <a:cs typeface="Times New Roman" pitchFamily="18" charset="0"/>
              </a:rPr>
              <a:t>Applicabilité?</a:t>
            </a:r>
          </a:p>
          <a:p>
            <a:pPr marL="0" indent="0" algn="just"/>
            <a:endParaRPr lang="fr-FR" sz="1400" dirty="0" smtClean="0">
              <a:latin typeface="Montserrat" panose="020B0604020202020204" charset="0"/>
              <a:cs typeface="Times New Roman" pitchFamily="18" charset="0"/>
            </a:endParaRPr>
          </a:p>
          <a:p>
            <a:pPr marL="0" indent="0" algn="just">
              <a:spcBef>
                <a:spcPts val="600"/>
              </a:spcBef>
            </a:pPr>
            <a:r>
              <a:rPr lang="fr-FR" sz="1400" dirty="0" smtClean="0">
                <a:latin typeface="Montserrat" panose="020B0604020202020204" charset="0"/>
                <a:cs typeface="Times New Roman" pitchFamily="18" charset="0"/>
              </a:rPr>
              <a:t>Elle s’applique </a:t>
            </a:r>
            <a:r>
              <a:rPr lang="fr-FR" sz="1400" dirty="0">
                <a:latin typeface="Montserrat" panose="020B0604020202020204" charset="0"/>
                <a:cs typeface="Times New Roman" pitchFamily="18" charset="0"/>
              </a:rPr>
              <a:t>à toutes les missions pour lesquelles une revue de la qualité est requise  conformément à la norme ISQM1 à savoir :</a:t>
            </a:r>
          </a:p>
          <a:p>
            <a:pPr marL="285750" indent="-285750" algn="just">
              <a:buSzPct val="100000"/>
              <a:buFont typeface="Wingdings" panose="05000000000000000000" pitchFamily="2" charset="2"/>
              <a:buChar char="ü"/>
            </a:pPr>
            <a:endParaRPr lang="fr-FR" sz="1400" dirty="0">
              <a:latin typeface="Montserrat" panose="020B0604020202020204" charset="0"/>
              <a:cs typeface="Times New Roman" pitchFamily="18" charset="0"/>
            </a:endParaRPr>
          </a:p>
          <a:p>
            <a:pPr marL="285750" indent="-285750" algn="just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1400" dirty="0">
                <a:latin typeface="Montserrat" panose="020B0604020202020204" charset="0"/>
                <a:cs typeface="Times New Roman" pitchFamily="18" charset="0"/>
              </a:rPr>
              <a:t>Les audits d’états financiers d’entités cotées</a:t>
            </a:r>
          </a:p>
          <a:p>
            <a:pPr marL="285750" indent="-285750" algn="just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1400" dirty="0">
                <a:latin typeface="Montserrat" panose="020B0604020202020204" charset="0"/>
                <a:cs typeface="Times New Roman" pitchFamily="18" charset="0"/>
              </a:rPr>
              <a:t>Dans le cas d’exigences </a:t>
            </a:r>
            <a:r>
              <a:rPr lang="fr-FR" sz="1400" dirty="0" smtClean="0">
                <a:latin typeface="Montserrat" panose="020B0604020202020204" charset="0"/>
                <a:cs typeface="Times New Roman" pitchFamily="18" charset="0"/>
              </a:rPr>
              <a:t>légales </a:t>
            </a:r>
            <a:r>
              <a:rPr lang="fr-FR" sz="1400" dirty="0">
                <a:latin typeface="Montserrat" panose="020B0604020202020204" charset="0"/>
                <a:cs typeface="Times New Roman" pitchFamily="18" charset="0"/>
              </a:rPr>
              <a:t>ou réglementaires</a:t>
            </a:r>
          </a:p>
          <a:p>
            <a:pPr marL="285750" indent="-285750" algn="just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1400" dirty="0">
                <a:latin typeface="Montserrat" panose="020B0604020202020204" charset="0"/>
                <a:cs typeface="Times New Roman" pitchFamily="18" charset="0"/>
              </a:rPr>
              <a:t>Dans le cas où le cabinet détermine qu’une revue de la qualité de la mission constitue une réponse appropriée à un ou plusieurs risques liés à la </a:t>
            </a:r>
            <a:r>
              <a:rPr lang="fr-FR" sz="1400" dirty="0" smtClean="0">
                <a:latin typeface="Montserrat" panose="020B0604020202020204" charset="0"/>
                <a:cs typeface="Times New Roman" pitchFamily="18" charset="0"/>
              </a:rPr>
              <a:t>qualité (composante ISQM1)</a:t>
            </a:r>
            <a:endParaRPr lang="fr-FR" sz="1400" dirty="0">
              <a:latin typeface="Montserrat" panose="020B0604020202020204" charset="0"/>
              <a:cs typeface="Times New Roman" pitchFamily="18" charset="0"/>
            </a:endParaRPr>
          </a:p>
          <a:p>
            <a:pPr marL="0" indent="0" algn="just"/>
            <a:r>
              <a:rPr lang="fr-FR" sz="1400" dirty="0" smtClean="0">
                <a:latin typeface="Montserrat" panose="020B0604020202020204" charset="0"/>
                <a:cs typeface="Times New Roman" pitchFamily="18" charset="0"/>
              </a:rPr>
              <a:t>	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</a:pPr>
            <a:r>
              <a:rPr lang="fr-FR" sz="2000" dirty="0" smtClean="0">
                <a:latin typeface="Montserrat" panose="020B0604020202020204" charset="0"/>
              </a:rPr>
              <a:t>	</a:t>
            </a:r>
            <a:endParaRPr lang="fr-FR" sz="2000" dirty="0" smtClean="0">
              <a:latin typeface="Montserrat" panose="020B0604020202020204" charset="0"/>
              <a:cs typeface="Times New Roman" pitchFamily="18" charset="0"/>
            </a:endParaRPr>
          </a:p>
          <a:p>
            <a:pPr marL="114300" indent="0" algn="just"/>
            <a:r>
              <a:rPr lang="fr-FR" sz="1400" b="1" dirty="0" smtClean="0">
                <a:latin typeface="Montserrat" panose="020B0604020202020204" charset="0"/>
                <a:cs typeface="Times New Roman" pitchFamily="18" charset="0"/>
              </a:rPr>
              <a:t>	</a:t>
            </a:r>
          </a:p>
          <a:p>
            <a:pPr marL="114300" indent="0" algn="just"/>
            <a:r>
              <a:rPr lang="fr-FR" sz="1400" b="1" dirty="0">
                <a:latin typeface="Montserrat" panose="020B0604020202020204" charset="0"/>
                <a:cs typeface="Times New Roman" pitchFamily="18" charset="0"/>
              </a:rPr>
              <a:t>	</a:t>
            </a:r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FR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7620001" y="110987"/>
            <a:ext cx="1285460" cy="234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Norme ISQM 2</a:t>
            </a:r>
          </a:p>
          <a:p>
            <a:pPr algn="l">
              <a:lnSpc>
                <a:spcPct val="150000"/>
              </a:lnSpc>
            </a:pP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Contrôles de  </a:t>
            </a:r>
            <a:r>
              <a:rPr lang="fr-FR" sz="1800" b="1" dirty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qualité </a:t>
            </a: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de la mission</a:t>
            </a:r>
            <a:endParaRPr lang="fr-FR" sz="1800" b="1" dirty="0">
              <a:solidFill>
                <a:schemeClr val="bg1"/>
              </a:solidFill>
              <a:latin typeface="Montserrat" panose="020B060402020202020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80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205410" y="104361"/>
            <a:ext cx="1285460" cy="234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Norme ISQM 2</a:t>
            </a:r>
          </a:p>
          <a:p>
            <a:pPr algn="l">
              <a:lnSpc>
                <a:spcPct val="150000"/>
              </a:lnSpc>
            </a:pP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Contrôles de  </a:t>
            </a:r>
            <a:r>
              <a:rPr lang="fr-FR" sz="1800" b="1" dirty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qualité </a:t>
            </a: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de la mission</a:t>
            </a:r>
            <a:endParaRPr lang="fr-FR" sz="1800" b="1" dirty="0">
              <a:solidFill>
                <a:schemeClr val="bg1"/>
              </a:solidFill>
              <a:latin typeface="Montserrat" panose="020B0604020202020204" charset="0"/>
              <a:cs typeface="Times New Roman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7765776" y="0"/>
            <a:ext cx="1245703" cy="234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fr-FR" sz="16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Les normes de gestions de</a:t>
            </a: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 </a:t>
            </a:r>
            <a:r>
              <a:rPr lang="fr-FR" sz="1800" b="1" dirty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la qualité 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279911" y="212167"/>
            <a:ext cx="5632174" cy="3965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/>
            <a:r>
              <a:rPr lang="fr-FR" sz="1400" b="1" dirty="0" smtClean="0">
                <a:latin typeface="Montserrat" panose="020B0604020202020204" charset="0"/>
                <a:cs typeface="Times New Roman" pitchFamily="18" charset="0"/>
              </a:rPr>
              <a:t>	</a:t>
            </a:r>
          </a:p>
          <a:p>
            <a:pPr marL="114300" indent="0" algn="just"/>
            <a:endParaRPr lang="fr-FR" sz="1600" b="1" dirty="0" smtClean="0">
              <a:latin typeface="Montserrat" panose="020B0604020202020204" charset="0"/>
              <a:cs typeface="Times New Roman" pitchFamily="18" charset="0"/>
            </a:endParaRPr>
          </a:p>
          <a:p>
            <a:pPr marL="114300" indent="0" algn="just"/>
            <a:r>
              <a:rPr lang="fr-FR" sz="1600" b="1" dirty="0" smtClean="0">
                <a:latin typeface="Montserrat" panose="020B0604020202020204" charset="0"/>
                <a:cs typeface="Times New Roman" pitchFamily="18" charset="0"/>
              </a:rPr>
              <a:t>Objet :</a:t>
            </a:r>
            <a:r>
              <a:rPr lang="fr-FR" sz="1400" b="1" dirty="0" smtClean="0">
                <a:latin typeface="Montserrat" panose="020B0604020202020204" charset="0"/>
                <a:cs typeface="Times New Roman" pitchFamily="18" charset="0"/>
              </a:rPr>
              <a:t> </a:t>
            </a:r>
          </a:p>
          <a:p>
            <a:pPr marL="0" indent="0" algn="just"/>
            <a:endParaRPr lang="fr-FR" sz="1400" dirty="0" smtClean="0">
              <a:latin typeface="Montserrat" panose="020B0604020202020204" charset="0"/>
            </a:endParaRPr>
          </a:p>
          <a:p>
            <a:pPr marL="1200150" lvl="2" indent="-2857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1400" dirty="0" smtClean="0">
                <a:latin typeface="Montserrat" panose="020B0604020202020204" charset="0"/>
              </a:rPr>
              <a:t>La désignation et les critères de qualification du responsable de la revue de la qualité de la mission</a:t>
            </a:r>
          </a:p>
          <a:p>
            <a:pPr marL="1200150" lvl="2" indent="-2857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1400" dirty="0" smtClean="0">
                <a:latin typeface="Montserrat" panose="020B0604020202020204" charset="0"/>
                <a:cs typeface="Times New Roman" pitchFamily="18" charset="0"/>
              </a:rPr>
              <a:t>Les </a:t>
            </a:r>
            <a:r>
              <a:rPr lang="fr-FR" sz="1400" dirty="0">
                <a:latin typeface="Montserrat" panose="020B0604020202020204" charset="0"/>
              </a:rPr>
              <a:t>responsabilités de celui-ci </a:t>
            </a:r>
            <a:r>
              <a:rPr lang="fr-FR" sz="1400" dirty="0" smtClean="0">
                <a:latin typeface="Montserrat" panose="020B0604020202020204" charset="0"/>
              </a:rPr>
              <a:t>en ce qui concerne la </a:t>
            </a:r>
            <a:r>
              <a:rPr lang="fr-FR" sz="1400" dirty="0">
                <a:latin typeface="Montserrat" panose="020B0604020202020204" charset="0"/>
              </a:rPr>
              <a:t>réalisation et </a:t>
            </a:r>
            <a:r>
              <a:rPr lang="fr-FR" sz="1400" dirty="0" smtClean="0">
                <a:latin typeface="Montserrat" panose="020B0604020202020204" charset="0"/>
              </a:rPr>
              <a:t>la </a:t>
            </a:r>
            <a:r>
              <a:rPr lang="fr-FR" sz="1400" dirty="0">
                <a:latin typeface="Montserrat" panose="020B0604020202020204" charset="0"/>
              </a:rPr>
              <a:t>documentation de </a:t>
            </a:r>
            <a:r>
              <a:rPr lang="fr-FR" sz="1400" dirty="0" smtClean="0">
                <a:latin typeface="Montserrat" panose="020B0604020202020204" charset="0"/>
                <a:cs typeface="Times New Roman" pitchFamily="18" charset="0"/>
              </a:rPr>
              <a:t>la revue de la qualité de la mission</a:t>
            </a:r>
          </a:p>
          <a:p>
            <a:pPr marL="1200150" lvl="2" indent="-2857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1400" dirty="0" smtClean="0">
                <a:latin typeface="Montserrat" panose="020B0604020202020204" charset="0"/>
                <a:cs typeface="Times New Roman" pitchFamily="18" charset="0"/>
              </a:rPr>
              <a:t>Précise l’objectif du cabinet qui l’applique et les exigences conçues pour lui permettre, ainsi qu’au responsable de la revue de la qualité de la mission, d’atteindre cet objectif</a:t>
            </a:r>
          </a:p>
          <a:p>
            <a:pPr marL="914400" lvl="2" indent="0" algn="just">
              <a:spcBef>
                <a:spcPts val="600"/>
              </a:spcBef>
              <a:buSzPct val="100000"/>
            </a:pPr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600"/>
              </a:spcBef>
            </a:pPr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FR" sz="2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6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185529" y="596480"/>
            <a:ext cx="5632174" cy="3965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/>
            <a:r>
              <a:rPr lang="fr-FR" sz="1400" b="1" dirty="0" smtClean="0">
                <a:latin typeface="Montserrat" panose="020B0604020202020204" charset="0"/>
                <a:cs typeface="Times New Roman" pitchFamily="18" charset="0"/>
              </a:rPr>
              <a:t>	</a:t>
            </a:r>
          </a:p>
          <a:p>
            <a:pPr marL="0" indent="0" algn="just"/>
            <a:r>
              <a:rPr lang="fr-FR" sz="5600" b="1" dirty="0" smtClean="0">
                <a:latin typeface="Montserrat" panose="020B0604020202020204" charset="0"/>
                <a:cs typeface="Times New Roman" pitchFamily="18" charset="0"/>
              </a:rPr>
              <a:t>Revue de la qualité de la mission, c’est quoi ?</a:t>
            </a:r>
          </a:p>
          <a:p>
            <a:pPr marL="0" indent="0" algn="just"/>
            <a:endParaRPr lang="fr-FR" sz="5600" dirty="0" smtClean="0">
              <a:latin typeface="Montserrat" panose="020B0604020202020204" charset="0"/>
              <a:cs typeface="Times New Roman" pitchFamily="18" charset="0"/>
            </a:endParaRPr>
          </a:p>
          <a:p>
            <a:pPr marL="285750" indent="-2857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5600" dirty="0" smtClean="0">
                <a:latin typeface="Montserrat" panose="020B0604020202020204" charset="0"/>
                <a:cs typeface="Times New Roman" pitchFamily="18" charset="0"/>
              </a:rPr>
              <a:t>Evaluation </a:t>
            </a:r>
            <a:r>
              <a:rPr lang="fr-FR" sz="5600" dirty="0">
                <a:latin typeface="Montserrat" panose="020B0604020202020204" charset="0"/>
                <a:cs typeface="Times New Roman" pitchFamily="18" charset="0"/>
              </a:rPr>
              <a:t>objective des jugements importants portés par l’équipe de mission et des conclusions tirées à leur sujet</a:t>
            </a:r>
          </a:p>
          <a:p>
            <a:pPr marL="285750" indent="-2857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5600" dirty="0" smtClean="0">
                <a:latin typeface="Montserrat" panose="020B0604020202020204" charset="0"/>
                <a:cs typeface="Times New Roman" pitchFamily="18" charset="0"/>
              </a:rPr>
              <a:t>Evaluation des jugements importants qui ont été </a:t>
            </a:r>
            <a:r>
              <a:rPr lang="fr-FR" sz="5600" dirty="0">
                <a:latin typeface="Montserrat" panose="020B0604020202020204" charset="0"/>
                <a:cs typeface="Times New Roman" pitchFamily="18" charset="0"/>
              </a:rPr>
              <a:t>portés au regard des normes professionnelles et des exigences légales et règlementaires applicables</a:t>
            </a:r>
          </a:p>
          <a:p>
            <a:pPr marL="0" indent="0" algn="just">
              <a:spcBef>
                <a:spcPts val="600"/>
              </a:spcBef>
              <a:buSzPct val="100000"/>
            </a:pPr>
            <a:endParaRPr lang="fr-FR" sz="5600" b="1" dirty="0" smtClean="0">
              <a:latin typeface="Montserrat" panose="020B0604020202020204" charset="0"/>
              <a:cs typeface="Times New Roman" pitchFamily="18" charset="0"/>
            </a:endParaRPr>
          </a:p>
          <a:p>
            <a:pPr marL="0" indent="0" algn="just">
              <a:spcBef>
                <a:spcPts val="600"/>
              </a:spcBef>
              <a:buSzPct val="100000"/>
            </a:pPr>
            <a:r>
              <a:rPr lang="fr-FR" sz="5600" b="1" dirty="0" smtClean="0">
                <a:latin typeface="Montserrat" panose="020B0604020202020204" charset="0"/>
                <a:cs typeface="Times New Roman" pitchFamily="18" charset="0"/>
              </a:rPr>
              <a:t>Il </a:t>
            </a:r>
            <a:r>
              <a:rPr lang="fr-FR" sz="5600" b="1" dirty="0">
                <a:latin typeface="Montserrat" panose="020B0604020202020204" charset="0"/>
                <a:cs typeface="Times New Roman" pitchFamily="18" charset="0"/>
              </a:rPr>
              <a:t>ne </a:t>
            </a:r>
            <a:r>
              <a:rPr lang="fr-FR" sz="5600" b="1" dirty="0" smtClean="0">
                <a:latin typeface="Montserrat" panose="020B0604020202020204" charset="0"/>
                <a:cs typeface="Times New Roman" pitchFamily="18" charset="0"/>
              </a:rPr>
              <a:t>s’agit nullement : </a:t>
            </a:r>
          </a:p>
          <a:p>
            <a:pPr marL="285750" indent="-2857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endParaRPr lang="fr-FR" sz="5600" dirty="0" smtClean="0">
              <a:latin typeface="Montserrat" panose="020B0604020202020204" charset="0"/>
              <a:cs typeface="Times New Roman" pitchFamily="18" charset="0"/>
            </a:endParaRPr>
          </a:p>
          <a:p>
            <a:pPr marL="285750" indent="-2857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5600" dirty="0" smtClean="0">
                <a:latin typeface="Montserrat" panose="020B0604020202020204" charset="0"/>
                <a:cs typeface="Times New Roman" pitchFamily="18" charset="0"/>
              </a:rPr>
              <a:t>de </a:t>
            </a:r>
            <a:r>
              <a:rPr lang="fr-FR" sz="5600" dirty="0">
                <a:latin typeface="Montserrat" panose="020B0604020202020204" charset="0"/>
                <a:cs typeface="Times New Roman" pitchFamily="18" charset="0"/>
              </a:rPr>
              <a:t>l’appréciation de la conformité de l’ensemble de la </a:t>
            </a:r>
            <a:r>
              <a:rPr lang="fr-FR" sz="5600" dirty="0" smtClean="0">
                <a:latin typeface="Montserrat" panose="020B0604020202020204" charset="0"/>
                <a:cs typeface="Times New Roman" pitchFamily="18" charset="0"/>
              </a:rPr>
              <a:t>mission</a:t>
            </a:r>
          </a:p>
          <a:p>
            <a:pPr marL="0" indent="0" algn="just">
              <a:spcBef>
                <a:spcPts val="600"/>
              </a:spcBef>
              <a:buSzPct val="100000"/>
            </a:pPr>
            <a:endParaRPr lang="fr-FR" sz="5600" dirty="0" smtClean="0">
              <a:latin typeface="Montserrat" panose="020B0604020202020204" charset="0"/>
              <a:cs typeface="Times New Roman" pitchFamily="18" charset="0"/>
            </a:endParaRPr>
          </a:p>
          <a:p>
            <a:pPr marL="285750" indent="-2857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5600" dirty="0" smtClean="0">
                <a:latin typeface="Montserrat" panose="020B0604020202020204" charset="0"/>
                <a:cs typeface="Times New Roman" pitchFamily="18" charset="0"/>
              </a:rPr>
              <a:t>d’obtenir des éléments probants, permettant de fonder l’opinion ou la conclusion de la mission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</a:pPr>
            <a:r>
              <a:rPr lang="fr-FR" sz="5600" dirty="0" smtClean="0">
                <a:latin typeface="Montserrat" panose="020B0604020202020204" charset="0"/>
              </a:rPr>
              <a:t>	</a:t>
            </a:r>
            <a:endParaRPr lang="fr-FR" sz="5600" dirty="0" smtClean="0">
              <a:latin typeface="Montserrat" panose="020B0604020202020204" charset="0"/>
              <a:cs typeface="Times New Roman" pitchFamily="18" charset="0"/>
            </a:endParaRPr>
          </a:p>
          <a:p>
            <a:pPr marL="114300" indent="0" algn="just"/>
            <a:r>
              <a:rPr lang="fr-FR" sz="1400" b="1" dirty="0" smtClean="0">
                <a:latin typeface="Montserrat" panose="020B0604020202020204" charset="0"/>
                <a:cs typeface="Times New Roman" pitchFamily="18" charset="0"/>
              </a:rPr>
              <a:t>	</a:t>
            </a:r>
          </a:p>
          <a:p>
            <a:pPr marL="114300" indent="0" algn="just"/>
            <a:r>
              <a:rPr lang="fr-FR" sz="1400" b="1" dirty="0">
                <a:latin typeface="Montserrat" panose="020B0604020202020204" charset="0"/>
                <a:cs typeface="Times New Roman" pitchFamily="18" charset="0"/>
              </a:rPr>
              <a:t>	</a:t>
            </a:r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FR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7620001" y="110987"/>
            <a:ext cx="1285460" cy="234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Norme ISQM 2</a:t>
            </a:r>
          </a:p>
          <a:p>
            <a:pPr algn="l">
              <a:lnSpc>
                <a:spcPct val="150000"/>
              </a:lnSpc>
            </a:pP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Contrôles de  </a:t>
            </a:r>
            <a:r>
              <a:rPr lang="fr-FR" sz="1800" b="1" dirty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qualité </a:t>
            </a: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de la mission</a:t>
            </a:r>
            <a:endParaRPr lang="fr-FR" sz="1800" b="1" dirty="0">
              <a:solidFill>
                <a:schemeClr val="bg1"/>
              </a:solidFill>
              <a:latin typeface="Montserrat" panose="020B060402020202020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03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205410" y="104361"/>
            <a:ext cx="1285460" cy="234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Norme ISQM 2</a:t>
            </a:r>
          </a:p>
          <a:p>
            <a:pPr algn="l">
              <a:lnSpc>
                <a:spcPct val="150000"/>
              </a:lnSpc>
            </a:pP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Contrôles de  </a:t>
            </a:r>
            <a:r>
              <a:rPr lang="fr-FR" sz="1800" b="1" dirty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qualité </a:t>
            </a: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de la mission</a:t>
            </a:r>
            <a:endParaRPr lang="fr-FR" sz="1800" b="1" dirty="0">
              <a:solidFill>
                <a:schemeClr val="bg1"/>
              </a:solidFill>
              <a:latin typeface="Montserrat" panose="020B0604020202020204" charset="0"/>
              <a:cs typeface="Times New Roman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7765776" y="0"/>
            <a:ext cx="1245703" cy="234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fr-FR" sz="16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Les normes de gestions de</a:t>
            </a: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 </a:t>
            </a:r>
            <a:r>
              <a:rPr lang="fr-FR" sz="1800" b="1" dirty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la qualité 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279911" y="212167"/>
            <a:ext cx="5632174" cy="4856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/>
            <a:r>
              <a:rPr lang="fr-FR" sz="1400" b="1" dirty="0" smtClean="0">
                <a:latin typeface="Montserrat" panose="020B0604020202020204" charset="0"/>
                <a:cs typeface="Times New Roman" pitchFamily="18" charset="0"/>
              </a:rPr>
              <a:t>	</a:t>
            </a:r>
          </a:p>
          <a:p>
            <a:pPr marL="114300" indent="0" algn="just"/>
            <a:r>
              <a:rPr lang="fr-FR" sz="1600" b="1" dirty="0" smtClean="0">
                <a:latin typeface="Montserrat" panose="020B0604020202020204" charset="0"/>
                <a:cs typeface="Times New Roman" pitchFamily="18" charset="0"/>
              </a:rPr>
              <a:t>Critères de désignation et d’éligibilité </a:t>
            </a:r>
            <a:r>
              <a:rPr lang="fr-FR" sz="1600" b="1" dirty="0">
                <a:latin typeface="Montserrat" panose="020B0604020202020204" charset="0"/>
                <a:cs typeface="Times New Roman" pitchFamily="18" charset="0"/>
              </a:rPr>
              <a:t>des </a:t>
            </a:r>
            <a:r>
              <a:rPr lang="fr-FR" sz="1600" b="1" dirty="0" smtClean="0">
                <a:latin typeface="Montserrat" panose="020B0604020202020204" charset="0"/>
                <a:cs typeface="Times New Roman" pitchFamily="18" charset="0"/>
              </a:rPr>
              <a:t>personnes en charge du contrôle de la qualité des missions :</a:t>
            </a:r>
            <a:r>
              <a:rPr lang="fr-FR" sz="1400" b="1" dirty="0" smtClean="0">
                <a:latin typeface="Montserrat" panose="020B0604020202020204" charset="0"/>
                <a:cs typeface="Times New Roman" pitchFamily="18" charset="0"/>
              </a:rPr>
              <a:t> </a:t>
            </a:r>
          </a:p>
          <a:p>
            <a:pPr marL="0" indent="0" algn="just"/>
            <a:endParaRPr lang="fr-FR" sz="1400" dirty="0" smtClean="0">
              <a:latin typeface="Montserrat" panose="020B0604020202020204" charset="0"/>
            </a:endParaRPr>
          </a:p>
          <a:p>
            <a:pPr marL="742950" lvl="1" indent="-2857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1500" dirty="0" smtClean="0">
                <a:latin typeface="Montserrat" panose="020B0604020202020204" charset="0"/>
                <a:cs typeface="Times New Roman" pitchFamily="18" charset="0"/>
              </a:rPr>
              <a:t>Compétence, capacité et autorité pour la ou les personnes qui désignent le responsable de la revue de la qualité de la mission</a:t>
            </a:r>
          </a:p>
          <a:p>
            <a:pPr marL="742950" lvl="1" indent="-2857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1500" dirty="0" smtClean="0">
                <a:latin typeface="Montserrat" panose="020B0604020202020204" charset="0"/>
                <a:cs typeface="Times New Roman" pitchFamily="18" charset="0"/>
              </a:rPr>
              <a:t>Ne pas être membre de l’équipe de mission</a:t>
            </a:r>
          </a:p>
          <a:p>
            <a:pPr marL="742950" lvl="1" indent="-2857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1500" dirty="0" smtClean="0">
                <a:latin typeface="Montserrat" panose="020B0604020202020204" charset="0"/>
                <a:cs typeface="Times New Roman" pitchFamily="18" charset="0"/>
              </a:rPr>
              <a:t>Compétence, capacité, disponibilité et autorité pour réaliser la revue</a:t>
            </a:r>
          </a:p>
          <a:p>
            <a:pPr marL="742950" lvl="1" indent="-2857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1500" dirty="0" smtClean="0">
                <a:latin typeface="Montserrat" panose="020B0604020202020204" charset="0"/>
                <a:cs typeface="Times New Roman" pitchFamily="18" charset="0"/>
              </a:rPr>
              <a:t>Répondre aux règles de déontologie pertinentes </a:t>
            </a:r>
          </a:p>
          <a:p>
            <a:pPr marL="742950" lvl="1" indent="-2857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1500" dirty="0" smtClean="0">
                <a:latin typeface="Montserrat" panose="020B0604020202020204" charset="0"/>
                <a:cs typeface="Times New Roman" pitchFamily="18" charset="0"/>
              </a:rPr>
              <a:t>Répondre aux dispositions légales et règlementaires</a:t>
            </a:r>
          </a:p>
          <a:p>
            <a:pPr marL="742950" lvl="1" indent="-2857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1500" dirty="0" smtClean="0">
                <a:latin typeface="Montserrat" panose="020B0604020202020204" charset="0"/>
                <a:cs typeface="Times New Roman" pitchFamily="18" charset="0"/>
              </a:rPr>
              <a:t>Période de réflexion de deux ans pour un associé responsable de la mission </a:t>
            </a:r>
            <a:r>
              <a:rPr lang="fr-FR" sz="1500" dirty="0">
                <a:latin typeface="Montserrat" panose="020B0604020202020204" charset="0"/>
                <a:cs typeface="Times New Roman" pitchFamily="18" charset="0"/>
              </a:rPr>
              <a:t>afin de servir d’examinateur de la qualité de la mission</a:t>
            </a:r>
          </a:p>
          <a:p>
            <a:pPr marL="742950" lvl="1" indent="-2857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FR" sz="2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28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185529" y="596480"/>
            <a:ext cx="5632174" cy="3965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/>
            <a:r>
              <a:rPr lang="fr-FR" sz="1600" b="1" dirty="0" smtClean="0">
                <a:latin typeface="Montserrat" charset="0"/>
                <a:cs typeface="Times New Roman" pitchFamily="18" charset="0"/>
              </a:rPr>
              <a:t>La documentation</a:t>
            </a:r>
            <a:endParaRPr lang="fr-FR" sz="1800" b="1" dirty="0" smtClean="0">
              <a:latin typeface="Montserrat" charset="0"/>
              <a:cs typeface="Times New Roman" pitchFamily="18" charset="0"/>
            </a:endParaRPr>
          </a:p>
          <a:p>
            <a:pPr marL="0" indent="0" algn="just"/>
            <a:endParaRPr lang="fr-FR" sz="1400" dirty="0" smtClean="0">
              <a:latin typeface="Montserrat" charset="0"/>
              <a:cs typeface="Times New Roman" pitchFamily="18" charset="0"/>
            </a:endParaRPr>
          </a:p>
          <a:p>
            <a:pPr marL="0" lvl="1" indent="0" algn="just"/>
            <a:r>
              <a:rPr lang="fr-FR" sz="1400" dirty="0" smtClean="0">
                <a:latin typeface="Montserrat" charset="0"/>
                <a:cs typeface="Times New Roman" pitchFamily="18" charset="0"/>
              </a:rPr>
              <a:t>Elle doit comprendre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fr-FR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1500" dirty="0" smtClean="0">
                <a:latin typeface="Montserrat" panose="020B0604020202020204" charset="0"/>
                <a:cs typeface="Times New Roman" pitchFamily="18" charset="0"/>
              </a:rPr>
              <a:t>Le nom du responsable de la revue de la qualité de la mission </a:t>
            </a:r>
            <a:r>
              <a:rPr lang="fr-FR" sz="1500" dirty="0">
                <a:latin typeface="Montserrat" panose="020B0604020202020204" charset="0"/>
                <a:cs typeface="Times New Roman" pitchFamily="18" charset="0"/>
              </a:rPr>
              <a:t>ainsi que </a:t>
            </a:r>
            <a:r>
              <a:rPr lang="fr-FR" sz="1500" dirty="0" smtClean="0">
                <a:latin typeface="Montserrat" panose="020B0604020202020204" charset="0"/>
                <a:cs typeface="Times New Roman" pitchFamily="18" charset="0"/>
              </a:rPr>
              <a:t>des personnes qui lui ont prêté assistance</a:t>
            </a:r>
          </a:p>
          <a:p>
            <a:pPr marL="285750" indent="-2857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1500" dirty="0">
                <a:latin typeface="Montserrat" panose="020B0604020202020204" charset="0"/>
                <a:cs typeface="Times New Roman" pitchFamily="18" charset="0"/>
              </a:rPr>
              <a:t>L’</a:t>
            </a:r>
            <a:r>
              <a:rPr lang="fr-FR" sz="1500" dirty="0" smtClean="0">
                <a:latin typeface="Montserrat" panose="020B0604020202020204" charset="0"/>
                <a:cs typeface="Times New Roman" pitchFamily="18" charset="0"/>
              </a:rPr>
              <a:t>indication de la documentation ayant fait l’objet de revue</a:t>
            </a:r>
          </a:p>
          <a:p>
            <a:pPr marL="285750" indent="-2857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1500" dirty="0" smtClean="0">
                <a:latin typeface="Montserrat" panose="020B0604020202020204" charset="0"/>
                <a:cs typeface="Times New Roman" pitchFamily="18" charset="0"/>
              </a:rPr>
              <a:t>Le fondement de la détermination faite par le responsable de la revue de la qualité de la mission</a:t>
            </a:r>
          </a:p>
          <a:p>
            <a:pPr marL="285750" indent="-2857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1500" dirty="0" smtClean="0">
                <a:latin typeface="Montserrat" panose="020B0604020202020204" charset="0"/>
                <a:cs typeface="Times New Roman" pitchFamily="18" charset="0"/>
              </a:rPr>
              <a:t>Les avis exigés</a:t>
            </a:r>
          </a:p>
          <a:p>
            <a:pPr marL="285750" indent="-2857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1500" dirty="0" smtClean="0">
                <a:latin typeface="Montserrat" panose="020B0604020202020204" charset="0"/>
                <a:cs typeface="Times New Roman" pitchFamily="18" charset="0"/>
              </a:rPr>
              <a:t>La date d’achèvement de la revue de la qualité de la mission</a:t>
            </a:r>
            <a:endParaRPr lang="fr-FR" sz="1500" dirty="0">
              <a:latin typeface="Montserrat" panose="020B0604020202020204" charset="0"/>
              <a:cs typeface="Times New Roman" pitchFamily="18" charset="0"/>
            </a:endParaRPr>
          </a:p>
          <a:p>
            <a:pPr marL="114300" indent="0" algn="just"/>
            <a:r>
              <a:rPr lang="fr-FR" sz="1400" b="1" dirty="0" smtClean="0">
                <a:latin typeface="Montserrat" panose="020B0604020202020204" charset="0"/>
                <a:cs typeface="Times New Roman" pitchFamily="18" charset="0"/>
              </a:rPr>
              <a:t>	</a:t>
            </a:r>
          </a:p>
          <a:p>
            <a:pPr marL="114300" indent="0" algn="just"/>
            <a:r>
              <a:rPr lang="fr-FR" sz="1400" b="1" dirty="0">
                <a:latin typeface="Montserrat" panose="020B0604020202020204" charset="0"/>
                <a:cs typeface="Times New Roman" pitchFamily="18" charset="0"/>
              </a:rPr>
              <a:t>	</a:t>
            </a:r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FR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7620001" y="110987"/>
            <a:ext cx="1285460" cy="234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Norme ISQM 2</a:t>
            </a:r>
          </a:p>
          <a:p>
            <a:pPr algn="l">
              <a:lnSpc>
                <a:spcPct val="150000"/>
              </a:lnSpc>
            </a:pP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Contrôles de  </a:t>
            </a:r>
            <a:r>
              <a:rPr lang="fr-FR" sz="1800" b="1" dirty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qualité </a:t>
            </a: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de la mission</a:t>
            </a:r>
            <a:endParaRPr lang="fr-FR" sz="1800" b="1" dirty="0">
              <a:solidFill>
                <a:schemeClr val="bg1"/>
              </a:solidFill>
              <a:latin typeface="Montserrat" panose="020B060402020202020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67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0" y="246835"/>
            <a:ext cx="1908617" cy="2589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fr-FR" sz="16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Norme ISA 220(révisée)</a:t>
            </a:r>
            <a:endParaRPr lang="fr-FR" sz="1800" b="1" dirty="0" smtClean="0">
              <a:solidFill>
                <a:schemeClr val="bg1"/>
              </a:solidFill>
              <a:latin typeface="Montserrat" panose="020B0604020202020204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Gestion de la qualité d’un audit des états financiers</a:t>
            </a:r>
            <a:endParaRPr lang="fr-FR" sz="1800" b="1" dirty="0">
              <a:solidFill>
                <a:schemeClr val="bg1"/>
              </a:solidFill>
              <a:latin typeface="Montserrat" panose="020B0604020202020204" charset="0"/>
              <a:cs typeface="Times New Roman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7765776" y="0"/>
            <a:ext cx="1245703" cy="234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fr-FR" sz="16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Les normes de gestions de</a:t>
            </a: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 </a:t>
            </a:r>
            <a:r>
              <a:rPr lang="fr-FR" sz="1800" b="1" dirty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la qualité 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419062" y="699052"/>
            <a:ext cx="5724938" cy="3793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/>
            <a:r>
              <a:rPr lang="fr-FR" sz="1600" b="1" dirty="0" smtClean="0">
                <a:latin typeface="Montserrat" panose="020B0604020202020204" charset="0"/>
                <a:cs typeface="Times New Roman" pitchFamily="18" charset="0"/>
              </a:rPr>
              <a:t>Généralité</a:t>
            </a:r>
            <a:r>
              <a:rPr lang="fr-FR" sz="1600" b="1" dirty="0">
                <a:latin typeface="Montserrat" panose="020B0604020202020204" charset="0"/>
                <a:cs typeface="Times New Roman" pitchFamily="18" charset="0"/>
              </a:rPr>
              <a:t>s</a:t>
            </a:r>
            <a:r>
              <a:rPr lang="fr-FR" sz="1600" b="1" dirty="0" smtClean="0">
                <a:latin typeface="Montserrat" panose="020B0604020202020204" charset="0"/>
                <a:cs typeface="Times New Roman" pitchFamily="18" charset="0"/>
              </a:rPr>
              <a:t> :</a:t>
            </a:r>
          </a:p>
          <a:p>
            <a:pPr marL="0" indent="0" algn="just"/>
            <a:endParaRPr lang="fr-FR" sz="1400" dirty="0" smtClean="0">
              <a:latin typeface="Montserrat" panose="020B0604020202020204" charset="0"/>
              <a:cs typeface="Times New Roman" pitchFamily="18" charset="0"/>
            </a:endParaRPr>
          </a:p>
          <a:p>
            <a:pPr marL="285750" indent="-2857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1400" dirty="0" smtClean="0">
                <a:latin typeface="Montserrat" panose="020B0604020202020204" charset="0"/>
                <a:cs typeface="Times New Roman" pitchFamily="18" charset="0"/>
              </a:rPr>
              <a:t>La version révisée met l’accent sur la gestion et l’atteinte de la qualité</a:t>
            </a:r>
          </a:p>
          <a:p>
            <a:pPr marL="285750" indent="-2857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1400" dirty="0" smtClean="0">
                <a:latin typeface="Montserrat" panose="020B0604020202020204" charset="0"/>
                <a:cs typeface="Times New Roman" pitchFamily="18" charset="0"/>
              </a:rPr>
              <a:t>Axée sur la qualité au niveau de la mission</a:t>
            </a:r>
          </a:p>
          <a:p>
            <a:pPr marL="285750" indent="-2857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1400" dirty="0">
                <a:latin typeface="Montserrat" panose="020B0604020202020204" charset="0"/>
                <a:cs typeface="Times New Roman" pitchFamily="18" charset="0"/>
              </a:rPr>
              <a:t>La</a:t>
            </a:r>
            <a:r>
              <a:rPr lang="fr-FR" sz="1400" dirty="0" smtClean="0">
                <a:latin typeface="Montserrat" panose="020B0604020202020204" charset="0"/>
                <a:cs typeface="Times New Roman" pitchFamily="18" charset="0"/>
              </a:rPr>
              <a:t> synergie entre la gestion de la qualité au niveau de la mission et la gestion de la qualité au niveau du cabinet</a:t>
            </a:r>
          </a:p>
          <a:p>
            <a:pPr marL="285750" indent="-2857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1400" dirty="0">
                <a:latin typeface="Montserrat" panose="020B0604020202020204" charset="0"/>
                <a:cs typeface="Times New Roman" pitchFamily="18" charset="0"/>
              </a:rPr>
              <a:t>L’i</a:t>
            </a:r>
            <a:r>
              <a:rPr lang="fr-FR" sz="1400" dirty="0" smtClean="0">
                <a:latin typeface="Montserrat" panose="020B0604020202020204" charset="0"/>
                <a:cs typeface="Times New Roman" pitchFamily="18" charset="0"/>
              </a:rPr>
              <a:t>ntroduction d’une nouvelle approche à l’égard des ressources (humaines, technologiques et intellectuelles)</a:t>
            </a:r>
          </a:p>
          <a:p>
            <a:pPr marL="285750" indent="-2857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1400" dirty="0" smtClean="0">
                <a:latin typeface="Montserrat" panose="020B0604020202020204" charset="0"/>
                <a:cs typeface="Times New Roman" pitchFamily="18" charset="0"/>
              </a:rPr>
              <a:t>L’associé responsable de la mission a la responsabilité globale de la gestion et de l’atteinte de la qualité</a:t>
            </a:r>
          </a:p>
          <a:p>
            <a:pPr marL="0" indent="0" algn="just"/>
            <a:endParaRPr lang="fr-FR" sz="3700" dirty="0" smtClean="0">
              <a:latin typeface="Montserrat" panose="020B0604020202020204" charset="0"/>
              <a:cs typeface="Times New Roman" pitchFamily="18" charset="0"/>
            </a:endParaRPr>
          </a:p>
          <a:p>
            <a:pPr marL="0" indent="0" algn="just"/>
            <a:endParaRPr lang="fr-FR" sz="3700" dirty="0" smtClean="0">
              <a:latin typeface="Montserrat" panose="020B0604020202020204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600"/>
              </a:spcAft>
            </a:pPr>
            <a:endParaRPr lang="fr-FR" sz="4300" dirty="0" smtClean="0">
              <a:solidFill>
                <a:srgbClr val="FF0000"/>
              </a:solidFill>
              <a:latin typeface="Montserrat" panose="020B0604020202020204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600"/>
              </a:spcAft>
            </a:pPr>
            <a:endParaRPr lang="fr-FR" sz="4300" dirty="0">
              <a:solidFill>
                <a:srgbClr val="FF0000"/>
              </a:solidFill>
              <a:latin typeface="Montserrat" panose="020B0604020202020204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600"/>
              </a:spcAft>
            </a:pPr>
            <a:endParaRPr lang="fr-FR" sz="4300" dirty="0" smtClean="0">
              <a:solidFill>
                <a:srgbClr val="FF0000"/>
              </a:solidFill>
              <a:latin typeface="Montserrat" panose="020B0604020202020204" charset="0"/>
              <a:cs typeface="Times New Roman" pitchFamily="18" charset="0"/>
            </a:endParaRPr>
          </a:p>
          <a:p>
            <a:pPr marL="0" indent="0" algn="just"/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FR" sz="2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41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185529" y="596480"/>
            <a:ext cx="5632174" cy="3965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/>
            <a:r>
              <a:rPr lang="fr-FR" sz="1800" b="1" dirty="0" smtClean="0">
                <a:latin typeface="Montserrat" panose="020B0604020202020204" charset="0"/>
                <a:cs typeface="Times New Roman" pitchFamily="18" charset="0"/>
              </a:rPr>
              <a:t>Objet: </a:t>
            </a:r>
            <a:r>
              <a:rPr lang="fr-FR" sz="1500" dirty="0" smtClean="0">
                <a:latin typeface="Montserrat" panose="020B0604020202020204" charset="0"/>
                <a:cs typeface="Times New Roman" pitchFamily="18" charset="0"/>
              </a:rPr>
              <a:t>il s’agit de traiter: </a:t>
            </a:r>
            <a:endParaRPr lang="fr-FR" sz="1500" b="1" dirty="0" smtClean="0">
              <a:latin typeface="Montserrat" panose="020B0604020202020204" charset="0"/>
              <a:cs typeface="Times New Roman" pitchFamily="18" charset="0"/>
            </a:endParaRPr>
          </a:p>
          <a:p>
            <a:pPr marL="0" indent="0" algn="just"/>
            <a:endParaRPr lang="fr-FR" sz="1400" dirty="0" smtClean="0">
              <a:latin typeface="Montserrat" panose="020B0604020202020204" charset="0"/>
              <a:cs typeface="Times New Roman" pitchFamily="18" charset="0"/>
            </a:endParaRPr>
          </a:p>
          <a:p>
            <a:pPr marL="0" indent="0" algn="just"/>
            <a:endParaRPr lang="fr-FR" sz="1400" dirty="0" smtClean="0">
              <a:latin typeface="Montserrat" panose="020B0604020202020204" charset="0"/>
              <a:cs typeface="Times New Roman" pitchFamily="18" charset="0"/>
            </a:endParaRPr>
          </a:p>
          <a:p>
            <a:pPr marL="285750" indent="-2857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1500" dirty="0" smtClean="0">
                <a:latin typeface="Montserrat" panose="020B0604020202020204" charset="0"/>
                <a:cs typeface="Times New Roman" pitchFamily="18" charset="0"/>
              </a:rPr>
              <a:t>Des responsabilités particulières de l’auditeur concernant la gestion de la qualité au niveau de la mission dans un audit </a:t>
            </a:r>
            <a:r>
              <a:rPr lang="fr-FR" sz="1500" dirty="0">
                <a:latin typeface="Montserrat" panose="020B0604020202020204" charset="0"/>
                <a:cs typeface="Times New Roman" pitchFamily="18" charset="0"/>
              </a:rPr>
              <a:t>des é</a:t>
            </a:r>
            <a:r>
              <a:rPr lang="fr-FR" sz="1500" dirty="0" smtClean="0">
                <a:latin typeface="Montserrat" panose="020B0604020202020204" charset="0"/>
                <a:cs typeface="Times New Roman" pitchFamily="18" charset="0"/>
              </a:rPr>
              <a:t>tats financiers</a:t>
            </a:r>
          </a:p>
          <a:p>
            <a:pPr marL="285750" indent="-2857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endParaRPr lang="fr-FR" sz="1500" dirty="0" smtClean="0">
              <a:latin typeface="Montserrat" panose="020B0604020202020204" charset="0"/>
              <a:cs typeface="Times New Roman" pitchFamily="18" charset="0"/>
            </a:endParaRPr>
          </a:p>
          <a:p>
            <a:pPr marL="285750" indent="-2857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1500" dirty="0" smtClean="0">
                <a:latin typeface="Montserrat" panose="020B0604020202020204" charset="0"/>
                <a:cs typeface="Times New Roman" pitchFamily="18" charset="0"/>
              </a:rPr>
              <a:t>Des responsabilité</a:t>
            </a:r>
            <a:r>
              <a:rPr lang="fr-FR" sz="1500" dirty="0">
                <a:latin typeface="Montserrat" panose="020B0604020202020204" charset="0"/>
                <a:cs typeface="Times New Roman" pitchFamily="18" charset="0"/>
              </a:rPr>
              <a:t>s</a:t>
            </a:r>
            <a:r>
              <a:rPr lang="fr-FR" sz="1500" dirty="0" smtClean="0">
                <a:latin typeface="Montserrat" panose="020B0604020202020204" charset="0"/>
                <a:cs typeface="Times New Roman" pitchFamily="18" charset="0"/>
              </a:rPr>
              <a:t> connexes  de l’associé responsable de la mission</a:t>
            </a:r>
          </a:p>
          <a:p>
            <a:pPr marL="114300" indent="0" algn="just"/>
            <a:r>
              <a:rPr lang="fr-FR" sz="1400" b="1" dirty="0" smtClean="0">
                <a:latin typeface="Montserrat" panose="020B0604020202020204" charset="0"/>
                <a:cs typeface="Times New Roman" pitchFamily="18" charset="0"/>
              </a:rPr>
              <a:t>	</a:t>
            </a:r>
          </a:p>
          <a:p>
            <a:pPr marL="114300" indent="0" algn="just"/>
            <a:r>
              <a:rPr lang="fr-FR" sz="1400" b="1" dirty="0">
                <a:latin typeface="Montserrat" panose="020B0604020202020204" charset="0"/>
                <a:cs typeface="Times New Roman" pitchFamily="18" charset="0"/>
              </a:rPr>
              <a:t>	</a:t>
            </a:r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FR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7235383" y="-633917"/>
            <a:ext cx="1908617" cy="349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r-FR" sz="16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Norme ISA 220(révisée)</a:t>
            </a:r>
            <a:endParaRPr lang="fr-FR" sz="1800" b="1" dirty="0" smtClean="0">
              <a:solidFill>
                <a:schemeClr val="bg1"/>
              </a:solidFill>
              <a:latin typeface="Montserrat" panose="020B0604020202020204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Gestion de la</a:t>
            </a:r>
            <a:endParaRPr lang="fr-FR" sz="1800" b="1" dirty="0">
              <a:solidFill>
                <a:schemeClr val="bg1"/>
              </a:solidFill>
              <a:latin typeface="Montserrat" panose="020B0604020202020204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 qualité d’un audit            des états financiers</a:t>
            </a:r>
            <a:endParaRPr lang="fr-FR" sz="1800" b="1" dirty="0">
              <a:solidFill>
                <a:schemeClr val="bg1"/>
              </a:solidFill>
              <a:latin typeface="Montserrat" panose="020B060402020202020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4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3593650" y="119444"/>
            <a:ext cx="4847986" cy="46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500" b="1" dirty="0" smtClean="0">
                <a:solidFill>
                  <a:srgbClr val="434343"/>
                </a:solidFill>
                <a:latin typeface="Montserrat"/>
                <a:ea typeface="Montserrat"/>
                <a:cs typeface="Montserrat"/>
              </a:rPr>
              <a:t>C’est quoi ? </a:t>
            </a:r>
            <a:endParaRPr sz="1500" b="1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5"/>
          <p:cNvSpPr txBox="1"/>
          <p:nvPr/>
        </p:nvSpPr>
        <p:spPr>
          <a:xfrm>
            <a:off x="3593650" y="551840"/>
            <a:ext cx="4993800" cy="86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fr-FR" dirty="0" smtClean="0">
                <a:solidFill>
                  <a:srgbClr val="434343"/>
                </a:solidFill>
                <a:latin typeface="Montserrat"/>
                <a:ea typeface="Montserrat"/>
                <a:cs typeface="Montserrat"/>
              </a:rPr>
              <a:t>C’est des normes qui traitent </a:t>
            </a:r>
            <a:r>
              <a:rPr lang="fr-FR" dirty="0">
                <a:solidFill>
                  <a:srgbClr val="434343"/>
                </a:solidFill>
                <a:latin typeface="Montserrat"/>
                <a:ea typeface="Montserrat"/>
                <a:cs typeface="Montserrat"/>
              </a:rPr>
              <a:t>de la qualité au niveau du cabinet et au niveau de la mission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" name="Google Shape;65;p15"/>
          <p:cNvSpPr txBox="1"/>
          <p:nvPr/>
        </p:nvSpPr>
        <p:spPr>
          <a:xfrm>
            <a:off x="3593650" y="1096270"/>
            <a:ext cx="3888300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fr-FR" sz="15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</a:rPr>
              <a:t>Pourquoi de nouvelles normes ?</a:t>
            </a:r>
          </a:p>
        </p:txBody>
      </p:sp>
      <p:sp>
        <p:nvSpPr>
          <p:cNvPr id="5" name="Google Shape;66;p15"/>
          <p:cNvSpPr txBox="1"/>
          <p:nvPr/>
        </p:nvSpPr>
        <p:spPr>
          <a:xfrm>
            <a:off x="3593650" y="1496349"/>
            <a:ext cx="4993800" cy="357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dirty="0">
                <a:latin typeface="Montserrat" panose="020B0604020202020204" charset="0"/>
                <a:cs typeface="Times New Roman" pitchFamily="18" charset="0"/>
              </a:rPr>
              <a:t>N</a:t>
            </a: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écessité </a:t>
            </a:r>
            <a:r>
              <a:rPr lang="fr-FR" dirty="0">
                <a:latin typeface="Montserrat" panose="020B0604020202020204" charset="0"/>
                <a:cs typeface="Times New Roman" pitchFamily="18" charset="0"/>
              </a:rPr>
              <a:t>de renforcer les composantes en matière de gouvernance, de leadership et la culture de </a:t>
            </a: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l’exemple</a:t>
            </a:r>
            <a:endParaRPr lang="fr-FR" dirty="0">
              <a:latin typeface="Montserrat" panose="020B0604020202020204" charset="0"/>
              <a:cs typeface="Times New Roman" pitchFamily="18" charset="0"/>
            </a:endParaRPr>
          </a:p>
          <a:p>
            <a:pPr marL="2857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Emergence de nouve</a:t>
            </a:r>
            <a:r>
              <a:rPr lang="fr-FR" dirty="0">
                <a:latin typeface="Montserrat" panose="020B0604020202020204" charset="0"/>
                <a:cs typeface="Times New Roman" pitchFamily="18" charset="0"/>
              </a:rPr>
              <a:t>lles </a:t>
            </a: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tendances</a:t>
            </a:r>
          </a:p>
          <a:p>
            <a:pPr marL="2857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dirty="0">
                <a:latin typeface="Montserrat" panose="020B0604020202020204" charset="0"/>
                <a:cs typeface="Times New Roman" pitchFamily="18" charset="0"/>
              </a:rPr>
              <a:t>P</a:t>
            </a: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roblématique </a:t>
            </a:r>
            <a:r>
              <a:rPr lang="fr-FR" dirty="0">
                <a:latin typeface="Montserrat" panose="020B0604020202020204" charset="0"/>
                <a:cs typeface="Times New Roman" pitchFamily="18" charset="0"/>
              </a:rPr>
              <a:t>des </a:t>
            </a: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cabinets </a:t>
            </a:r>
            <a:r>
              <a:rPr lang="fr-FR" dirty="0">
                <a:latin typeface="Montserrat" panose="020B0604020202020204" charset="0"/>
                <a:cs typeface="Times New Roman" pitchFamily="18" charset="0"/>
              </a:rPr>
              <a:t>qui </a:t>
            </a: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s’appuient </a:t>
            </a:r>
            <a:r>
              <a:rPr lang="fr-FR" dirty="0">
                <a:latin typeface="Montserrat" panose="020B0604020202020204" charset="0"/>
                <a:cs typeface="Times New Roman" pitchFamily="18" charset="0"/>
              </a:rPr>
              <a:t>sur ce qu’ils obtiennent de leurs réseaux d’appartenance</a:t>
            </a:r>
          </a:p>
          <a:p>
            <a:pPr marL="2857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dirty="0">
                <a:latin typeface="Montserrat" panose="020B0604020202020204" charset="0"/>
                <a:cs typeface="Times New Roman" pitchFamily="18" charset="0"/>
              </a:rPr>
              <a:t>Difficulté des petits cabinets pour mettre en </a:t>
            </a:r>
            <a:r>
              <a:rPr lang="fr-FR" sz="1600" dirty="0" smtClean="0">
                <a:latin typeface="Montserrat" panose="020B0604020202020204" charset="0"/>
                <a:cs typeface="Times New Roman" pitchFamily="18" charset="0"/>
              </a:rPr>
              <a:t>œ</a:t>
            </a:r>
            <a:r>
              <a:rPr lang="fr-FR" dirty="0" smtClean="0">
                <a:latin typeface="Montserrat" panose="020B0604020202020204" charset="0"/>
                <a:cs typeface="Times New Roman" pitchFamily="18" charset="0"/>
              </a:rPr>
              <a:t>uvre </a:t>
            </a:r>
            <a:r>
              <a:rPr lang="fr-FR" dirty="0">
                <a:latin typeface="Montserrat" panose="020B0604020202020204" charset="0"/>
                <a:cs typeface="Times New Roman" pitchFamily="18" charset="0"/>
              </a:rPr>
              <a:t>des normes</a:t>
            </a:r>
          </a:p>
          <a:p>
            <a:pPr marL="2857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dirty="0">
                <a:latin typeface="Montserrat" panose="020B0604020202020204" charset="0"/>
                <a:cs typeface="Times New Roman" pitchFamily="18" charset="0"/>
              </a:rPr>
              <a:t>Renforcement du rôle de l’associé de la mission</a:t>
            </a:r>
          </a:p>
          <a:p>
            <a:pPr marL="2857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dirty="0">
                <a:latin typeface="Montserrat" panose="020B0604020202020204" charset="0"/>
                <a:cs typeface="Times New Roman" pitchFamily="18" charset="0"/>
              </a:rPr>
              <a:t>Renforcement du contrôle qualité de la mission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78906" y="119444"/>
            <a:ext cx="1530624" cy="234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Les normes de gestion de</a:t>
            </a:r>
            <a:r>
              <a:rPr lang="fr-FR" sz="20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 </a:t>
            </a:r>
            <a:r>
              <a:rPr lang="fr-FR" sz="2000" b="1" dirty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la qualité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0" y="281558"/>
            <a:ext cx="1908617" cy="2589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fr-FR" sz="16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Norme ISA 220(révisée)</a:t>
            </a:r>
            <a:endParaRPr lang="fr-FR" sz="1800" b="1" dirty="0" smtClean="0">
              <a:solidFill>
                <a:schemeClr val="bg1"/>
              </a:solidFill>
              <a:latin typeface="Montserrat" panose="020B0604020202020204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Gestion de la qualité d’un audit des états financiers</a:t>
            </a:r>
            <a:endParaRPr lang="fr-FR" sz="1800" b="1" dirty="0">
              <a:solidFill>
                <a:schemeClr val="bg1"/>
              </a:solidFill>
              <a:latin typeface="Montserrat" panose="020B0604020202020204" charset="0"/>
              <a:cs typeface="Times New Roman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7765776" y="0"/>
            <a:ext cx="1245703" cy="234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fr-FR" sz="16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Les normes de gestions de</a:t>
            </a: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 </a:t>
            </a:r>
            <a:r>
              <a:rPr lang="fr-FR" sz="1800" b="1" dirty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la qualité 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419062" y="699052"/>
            <a:ext cx="5724938" cy="3793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/>
            <a:r>
              <a:rPr lang="fr-FR" sz="1400" b="1" dirty="0" smtClean="0">
                <a:latin typeface="Montserrat" panose="020B0604020202020204" charset="0"/>
                <a:cs typeface="Times New Roman" pitchFamily="18" charset="0"/>
              </a:rPr>
              <a:t>Objectifs </a:t>
            </a:r>
            <a:r>
              <a:rPr lang="fr-FR" sz="1400" dirty="0">
                <a:latin typeface="Montserrat" panose="020B0604020202020204" charset="0"/>
                <a:cs typeface="Times New Roman" pitchFamily="18" charset="0"/>
              </a:rPr>
              <a:t>:</a:t>
            </a:r>
            <a:r>
              <a:rPr lang="fr-FR" sz="1400" b="1" dirty="0" smtClean="0">
                <a:solidFill>
                  <a:srgbClr val="FF0000"/>
                </a:solidFill>
                <a:latin typeface="Montserrat" panose="020B0604020202020204" charset="0"/>
                <a:cs typeface="Times New Roman" pitchFamily="18" charset="0"/>
              </a:rPr>
              <a:t>  </a:t>
            </a:r>
            <a:r>
              <a:rPr lang="fr-FR" sz="1400" dirty="0">
                <a:latin typeface="Montserrat" panose="020B0604020202020204" charset="0"/>
                <a:cs typeface="Times New Roman" pitchFamily="18" charset="0"/>
              </a:rPr>
              <a:t>s’assurer que</a:t>
            </a:r>
          </a:p>
          <a:p>
            <a:pPr marL="0" indent="0" algn="just"/>
            <a:endParaRPr lang="fr-FR" sz="1400" dirty="0" smtClean="0">
              <a:latin typeface="Montserrat" panose="020B0604020202020204" charset="0"/>
              <a:cs typeface="Times New Roman" pitchFamily="18" charset="0"/>
            </a:endParaRPr>
          </a:p>
          <a:p>
            <a:pPr marL="0" indent="0" algn="just"/>
            <a:endParaRPr lang="fr-FR" sz="1400" dirty="0" smtClean="0">
              <a:latin typeface="Montserrat" panose="020B0604020202020204" charset="0"/>
              <a:cs typeface="Times New Roman" pitchFamily="18" charset="0"/>
            </a:endParaRPr>
          </a:p>
          <a:p>
            <a:pPr marL="285750" indent="-2857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1400" dirty="0">
                <a:latin typeface="Montserrat" panose="020B0604020202020204" charset="0"/>
                <a:cs typeface="Times New Roman" pitchFamily="18" charset="0"/>
              </a:rPr>
              <a:t>L’a</a:t>
            </a:r>
            <a:r>
              <a:rPr lang="fr-FR" sz="1400" dirty="0" smtClean="0">
                <a:latin typeface="Montserrat" panose="020B0604020202020204" charset="0"/>
                <a:cs typeface="Times New Roman" pitchFamily="18" charset="0"/>
              </a:rPr>
              <a:t>uditeur s’est acquitté de ses responsabilités et a réalisé l’audit conformément aux normes professionnelles et aux exigences légales et règlementaires </a:t>
            </a:r>
          </a:p>
          <a:p>
            <a:pPr marL="0" indent="0" algn="just">
              <a:spcBef>
                <a:spcPts val="600"/>
              </a:spcBef>
              <a:buSzPct val="100000"/>
            </a:pPr>
            <a:endParaRPr lang="fr-FR" sz="1400" dirty="0" smtClean="0">
              <a:latin typeface="Montserrat" panose="020B0604020202020204" charset="0"/>
              <a:cs typeface="Times New Roman" pitchFamily="18" charset="0"/>
            </a:endParaRPr>
          </a:p>
          <a:p>
            <a:pPr marL="285750" indent="-2857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1400" dirty="0">
                <a:latin typeface="Montserrat" panose="020B0604020202020204" charset="0"/>
                <a:cs typeface="Times New Roman" pitchFamily="18" charset="0"/>
              </a:rPr>
              <a:t>Le rapport </a:t>
            </a:r>
            <a:r>
              <a:rPr lang="fr-FR" sz="1400" dirty="0" smtClean="0">
                <a:latin typeface="Montserrat" panose="020B0604020202020204" charset="0"/>
                <a:cs typeface="Times New Roman" pitchFamily="18" charset="0"/>
              </a:rPr>
              <a:t>délivré par l’auditeur est approprié aux circonstances</a:t>
            </a:r>
            <a:endParaRPr lang="fr-FR" sz="3700" dirty="0" smtClean="0">
              <a:latin typeface="Montserrat" panose="020B0604020202020204" charset="0"/>
              <a:cs typeface="Times New Roman" pitchFamily="18" charset="0"/>
            </a:endParaRPr>
          </a:p>
          <a:p>
            <a:pPr marL="0" indent="0" algn="just"/>
            <a:endParaRPr lang="fr-FR" sz="3700" dirty="0" smtClean="0">
              <a:latin typeface="Montserrat" panose="020B0604020202020204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600"/>
              </a:spcAft>
            </a:pPr>
            <a:endParaRPr lang="fr-FR" sz="4300" dirty="0" smtClean="0">
              <a:solidFill>
                <a:srgbClr val="FF0000"/>
              </a:solidFill>
              <a:latin typeface="Montserrat" panose="020B0604020202020204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600"/>
              </a:spcAft>
            </a:pPr>
            <a:endParaRPr lang="fr-FR" sz="4300" dirty="0">
              <a:solidFill>
                <a:srgbClr val="FF0000"/>
              </a:solidFill>
              <a:latin typeface="Montserrat" panose="020B0604020202020204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600"/>
              </a:spcAft>
            </a:pPr>
            <a:endParaRPr lang="fr-FR" sz="4300" dirty="0" smtClean="0">
              <a:solidFill>
                <a:srgbClr val="FF0000"/>
              </a:solidFill>
              <a:latin typeface="Montserrat" panose="020B0604020202020204" charset="0"/>
              <a:cs typeface="Times New Roman" pitchFamily="18" charset="0"/>
            </a:endParaRPr>
          </a:p>
          <a:p>
            <a:pPr marL="0" indent="0" algn="just"/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FR" sz="2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12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185529" y="596480"/>
            <a:ext cx="5632174" cy="3965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/>
            <a:r>
              <a:rPr lang="fr-FR" sz="1800" b="1" dirty="0" smtClean="0">
                <a:latin typeface="Montserrat" panose="020B0604020202020204" charset="0"/>
                <a:cs typeface="Times New Roman" pitchFamily="18" charset="0"/>
              </a:rPr>
              <a:t>Ressources</a:t>
            </a:r>
            <a:endParaRPr lang="fr-FR" sz="2000" b="1" dirty="0" smtClean="0">
              <a:latin typeface="Montserrat" panose="020B0604020202020204" charset="0"/>
              <a:cs typeface="Times New Roman" pitchFamily="18" charset="0"/>
            </a:endParaRPr>
          </a:p>
          <a:p>
            <a:pPr marL="0" indent="0" algn="just"/>
            <a:endParaRPr lang="fr-FR" sz="1400" dirty="0" smtClean="0">
              <a:latin typeface="Montserrat" panose="020B0604020202020204" charset="0"/>
              <a:cs typeface="Times New Roman" pitchFamily="18" charset="0"/>
            </a:endParaRPr>
          </a:p>
          <a:p>
            <a:pPr marL="0" indent="0" algn="just"/>
            <a:endParaRPr lang="fr-FR" sz="1400" dirty="0" smtClean="0">
              <a:latin typeface="Montserrat" panose="020B0604020202020204" charset="0"/>
              <a:cs typeface="Times New Roman" pitchFamily="18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1400" b="1" dirty="0">
                <a:latin typeface="Montserrat" panose="020B0604020202020204" charset="0"/>
                <a:cs typeface="Times New Roman" pitchFamily="18" charset="0"/>
                <a:hlinkClick r:id="rId4"/>
              </a:rPr>
              <a:t>https://</a:t>
            </a:r>
            <a:r>
              <a:rPr lang="fr-FR" sz="1400" b="1" dirty="0" smtClean="0">
                <a:latin typeface="Montserrat" panose="020B0604020202020204" charset="0"/>
                <a:cs typeface="Times New Roman" pitchFamily="18" charset="0"/>
                <a:hlinkClick r:id="rId4"/>
              </a:rPr>
              <a:t>www.iaasb.org/support-resources</a:t>
            </a:r>
            <a:endParaRPr lang="fr-FR" sz="1400" b="1" dirty="0" smtClean="0">
              <a:latin typeface="Montserrat" panose="020B0604020202020204" charset="0"/>
              <a:cs typeface="Times New Roman" pitchFamily="18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1400" b="1" dirty="0">
                <a:latin typeface="Montserrat" panose="020B0604020202020204" charset="0"/>
                <a:cs typeface="Times New Roman" pitchFamily="18" charset="0"/>
                <a:hlinkClick r:id="rId5"/>
              </a:rPr>
              <a:t>https://eis.international-standards.org</a:t>
            </a:r>
            <a:r>
              <a:rPr lang="fr-FR" sz="1400" b="1" dirty="0" smtClean="0">
                <a:latin typeface="Montserrat" panose="020B0604020202020204" charset="0"/>
                <a:cs typeface="Times New Roman" pitchFamily="18" charset="0"/>
                <a:hlinkClick r:id="rId5"/>
              </a:rPr>
              <a:t>/</a:t>
            </a:r>
            <a:endParaRPr lang="fr-FR" sz="1400" b="1" dirty="0" smtClean="0">
              <a:latin typeface="Montserrat" panose="020B0604020202020204" charset="0"/>
              <a:cs typeface="Times New Roman" pitchFamily="18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1400" b="1" dirty="0">
                <a:latin typeface="Montserrat" panose="020B0604020202020204" charset="0"/>
                <a:cs typeface="Times New Roman" pitchFamily="18" charset="0"/>
                <a:hlinkClick r:id="rId6"/>
              </a:rPr>
              <a:t>https://</a:t>
            </a:r>
            <a:r>
              <a:rPr lang="fr-FR" sz="1400" b="1" dirty="0" smtClean="0">
                <a:latin typeface="Montserrat" panose="020B0604020202020204" charset="0"/>
                <a:cs typeface="Times New Roman" pitchFamily="18" charset="0"/>
                <a:hlinkClick r:id="rId6"/>
              </a:rPr>
              <a:t>www.pafa.org.za/fr/ressources</a:t>
            </a:r>
            <a:endParaRPr lang="fr-FR" sz="1400" b="1" dirty="0" smtClean="0">
              <a:latin typeface="Montserrat" panose="020B0604020202020204" charset="0"/>
              <a:cs typeface="Times New Roman" pitchFamily="18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1400" b="1" dirty="0">
                <a:latin typeface="Montserrat" panose="020B0604020202020204" charset="0"/>
                <a:cs typeface="Times New Roman" pitchFamily="18" charset="0"/>
                <a:hlinkClick r:id="rId7"/>
              </a:rPr>
              <a:t>https://www.youtube.com/@</a:t>
            </a:r>
            <a:r>
              <a:rPr lang="fr-FR" sz="1400" b="1" dirty="0" smtClean="0">
                <a:latin typeface="Montserrat" panose="020B0604020202020204" charset="0"/>
                <a:cs typeface="Times New Roman" pitchFamily="18" charset="0"/>
                <a:hlinkClick r:id="rId7"/>
              </a:rPr>
              <a:t>IAASB</a:t>
            </a:r>
            <a:endParaRPr lang="fr-FR" sz="1400" b="1" dirty="0" smtClean="0">
              <a:latin typeface="Montserrat" panose="020B0604020202020204" charset="0"/>
              <a:cs typeface="Times New Roman" pitchFamily="18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1400" b="1" dirty="0">
                <a:latin typeface="Montserrat" panose="020B0604020202020204" charset="0"/>
                <a:cs typeface="Times New Roman" pitchFamily="18" charset="0"/>
                <a:hlinkClick r:id="rId8"/>
              </a:rPr>
              <a:t>https://www.linkedin.com/company/iaasb</a:t>
            </a:r>
            <a:r>
              <a:rPr lang="fr-FR" sz="1400" b="1" dirty="0" smtClean="0">
                <a:latin typeface="Montserrat" panose="020B0604020202020204" charset="0"/>
                <a:cs typeface="Times New Roman" pitchFamily="18" charset="0"/>
                <a:hlinkClick r:id="rId8"/>
              </a:rPr>
              <a:t>/</a:t>
            </a:r>
            <a:endParaRPr lang="fr-FR" sz="1400" b="1" dirty="0" smtClean="0">
              <a:latin typeface="Montserrat" panose="020B0604020202020204" charset="0"/>
              <a:cs typeface="Times New Roman" pitchFamily="18" charset="0"/>
            </a:endParaRPr>
          </a:p>
          <a:p>
            <a:pPr marL="457200" lvl="1" indent="0" algn="just">
              <a:lnSpc>
                <a:spcPct val="150000"/>
              </a:lnSpc>
              <a:spcBef>
                <a:spcPts val="600"/>
              </a:spcBef>
              <a:buSzPct val="100000"/>
            </a:pPr>
            <a:r>
              <a:rPr lang="fr-FR" sz="1400" b="1" dirty="0" smtClean="0">
                <a:latin typeface="Montserrat" panose="020B0604020202020204" charset="0"/>
                <a:cs typeface="Times New Roman" pitchFamily="18" charset="0"/>
              </a:rPr>
              <a:t>	</a:t>
            </a:r>
          </a:p>
          <a:p>
            <a:pPr marL="114300" indent="0" algn="just"/>
            <a:r>
              <a:rPr lang="fr-FR" sz="1400" b="1" dirty="0">
                <a:latin typeface="Montserrat" panose="020B0604020202020204" charset="0"/>
                <a:cs typeface="Times New Roman" pitchFamily="18" charset="0"/>
              </a:rPr>
              <a:t>	</a:t>
            </a:r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FR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7613376" y="-52834"/>
            <a:ext cx="1530624" cy="234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Les normes de gestion de</a:t>
            </a:r>
            <a:r>
              <a:rPr lang="fr-FR" sz="20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 </a:t>
            </a:r>
            <a:r>
              <a:rPr lang="fr-FR" sz="2000" b="1" dirty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la qualité </a:t>
            </a:r>
          </a:p>
        </p:txBody>
      </p:sp>
    </p:spTree>
    <p:extLst>
      <p:ext uri="{BB962C8B-B14F-4D97-AF65-F5344CB8AC3E}">
        <p14:creationId xmlns:p14="http://schemas.microsoft.com/office/powerpoint/2010/main" val="230576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730260" y="2571750"/>
            <a:ext cx="4522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Merci</a:t>
            </a:r>
            <a:endParaRPr sz="25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-139148" y="70965"/>
            <a:ext cx="5883965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/>
            <a:r>
              <a:rPr lang="fr-FR" sz="1500" b="1" dirty="0" smtClean="0">
                <a:latin typeface="Montserrat" panose="020B0604020202020204" charset="0"/>
                <a:cs typeface="Times New Roman" pitchFamily="18" charset="0"/>
              </a:rPr>
              <a:t>	Objectifs :</a:t>
            </a:r>
          </a:p>
          <a:p>
            <a:pPr marL="114300" indent="0" algn="just"/>
            <a:endParaRPr lang="fr-FR" sz="1500" b="1" dirty="0" smtClean="0">
              <a:latin typeface="Montserrat" panose="020B0604020202020204" charset="0"/>
              <a:cs typeface="Times New Roman" pitchFamily="18" charset="0"/>
            </a:endParaRPr>
          </a:p>
          <a:p>
            <a:pPr marL="1339850" lvl="2" indent="-285750" algn="just">
              <a:buSzPct val="100000"/>
              <a:buFont typeface="Wingdings" panose="05000000000000000000" pitchFamily="2" charset="2"/>
              <a:buChar char="ü"/>
            </a:pPr>
            <a:r>
              <a:rPr lang="fr-FR" sz="1500" dirty="0" smtClean="0">
                <a:latin typeface="Montserrat" panose="020B0604020202020204" charset="0"/>
                <a:cs typeface="Times New Roman" pitchFamily="18" charset="0"/>
              </a:rPr>
              <a:t>Renforcer la confiance</a:t>
            </a:r>
          </a:p>
          <a:p>
            <a:pPr marL="1339850" lvl="2" indent="-285750" algn="just">
              <a:buSzPct val="100000"/>
              <a:buFont typeface="Wingdings" panose="05000000000000000000" pitchFamily="2" charset="2"/>
              <a:buChar char="ü"/>
            </a:pPr>
            <a:endParaRPr lang="fr-FR" sz="1500" dirty="0">
              <a:latin typeface="Montserrat" panose="020B0604020202020204" charset="0"/>
              <a:cs typeface="Times New Roman" pitchFamily="18" charset="0"/>
            </a:endParaRPr>
          </a:p>
          <a:p>
            <a:pPr marL="1339850" lvl="2" indent="-285750" algn="just">
              <a:buSzPct val="100000"/>
              <a:buFont typeface="Wingdings" panose="05000000000000000000" pitchFamily="2" charset="2"/>
              <a:buChar char="ü"/>
            </a:pPr>
            <a:r>
              <a:rPr lang="fr-FR" sz="1500" dirty="0" smtClean="0">
                <a:latin typeface="Montserrat" panose="020B0604020202020204" charset="0"/>
                <a:cs typeface="Times New Roman" pitchFamily="18" charset="0"/>
              </a:rPr>
              <a:t>Répondre aux difficultés rencon</a:t>
            </a:r>
            <a:r>
              <a:rPr lang="fr-FR" sz="1500" dirty="0">
                <a:latin typeface="Montserrat" panose="020B0604020202020204" charset="0"/>
                <a:cs typeface="Times New Roman" pitchFamily="18" charset="0"/>
              </a:rPr>
              <a:t>trées </a:t>
            </a:r>
            <a:r>
              <a:rPr lang="fr-FR" sz="1500" dirty="0" smtClean="0">
                <a:latin typeface="Montserrat" panose="020B0604020202020204" charset="0"/>
                <a:cs typeface="Times New Roman" pitchFamily="18" charset="0"/>
              </a:rPr>
              <a:t>par les parties prenantes</a:t>
            </a:r>
          </a:p>
          <a:p>
            <a:pPr marL="114300" indent="0" algn="just"/>
            <a:endParaRPr lang="fr-FR" sz="1500" b="1" dirty="0" smtClean="0">
              <a:latin typeface="Montserrat" panose="020B0604020202020204" charset="0"/>
              <a:cs typeface="Times New Roman" pitchFamily="18" charset="0"/>
            </a:endParaRPr>
          </a:p>
          <a:p>
            <a:pPr marL="114300" indent="0" algn="just"/>
            <a:r>
              <a:rPr lang="fr-FR" sz="1500" b="1" dirty="0" smtClean="0">
                <a:latin typeface="Montserrat" panose="020B0604020202020204" charset="0"/>
                <a:cs typeface="Times New Roman" pitchFamily="18" charset="0"/>
              </a:rPr>
              <a:t>	Spécificités :</a:t>
            </a:r>
          </a:p>
          <a:p>
            <a:pPr marL="596900" lvl="1" indent="0" algn="just"/>
            <a:endParaRPr lang="fr-FR" sz="1500" b="1" dirty="0">
              <a:latin typeface="Montserrat" panose="020B0604020202020204" charset="0"/>
              <a:cs typeface="Times New Roman" pitchFamily="18" charset="0"/>
            </a:endParaRPr>
          </a:p>
          <a:p>
            <a:pPr marL="1339850" lvl="2" indent="-285750" algn="just">
              <a:buSzPct val="100000"/>
              <a:buFont typeface="Wingdings" panose="05000000000000000000" pitchFamily="2" charset="2"/>
              <a:buChar char="ü"/>
            </a:pPr>
            <a:r>
              <a:rPr lang="fr-FR" sz="1500" dirty="0" smtClean="0">
                <a:latin typeface="Montserrat" panose="020B0604020202020204" charset="0"/>
                <a:cs typeface="Times New Roman" pitchFamily="18" charset="0"/>
              </a:rPr>
              <a:t>Normes modernisées qui prennent en compte les tendances émergeantes et les technologies et refl</a:t>
            </a:r>
            <a:r>
              <a:rPr lang="fr-FR" sz="1600" dirty="0" smtClean="0">
                <a:latin typeface="Montserrat" panose="020B0604020202020204" charset="0"/>
                <a:cs typeface="Times New Roman" pitchFamily="18" charset="0"/>
              </a:rPr>
              <a:t>è</a:t>
            </a:r>
            <a:r>
              <a:rPr lang="fr-FR" sz="1500" dirty="0" smtClean="0">
                <a:latin typeface="Montserrat" panose="020B0604020202020204" charset="0"/>
                <a:cs typeface="Times New Roman" pitchFamily="18" charset="0"/>
              </a:rPr>
              <a:t>tent une approche nouvelle de la gestion de la qualité </a:t>
            </a:r>
          </a:p>
          <a:p>
            <a:pPr marL="1339850" lvl="2" indent="-285750" algn="just">
              <a:buSzPct val="100000"/>
              <a:buFont typeface="Wingdings" panose="05000000000000000000" pitchFamily="2" charset="2"/>
              <a:buChar char="ü"/>
            </a:pPr>
            <a:endParaRPr lang="fr-FR" sz="1500" dirty="0">
              <a:latin typeface="Montserrat" panose="020B0604020202020204" charset="0"/>
              <a:cs typeface="Times New Roman" pitchFamily="18" charset="0"/>
            </a:endParaRPr>
          </a:p>
          <a:p>
            <a:pPr marL="1339850" lvl="2" indent="-285750" algn="just">
              <a:buSzPct val="100000"/>
              <a:buFont typeface="Wingdings" panose="05000000000000000000" pitchFamily="2" charset="2"/>
              <a:buChar char="ü"/>
            </a:pPr>
            <a:r>
              <a:rPr lang="fr-FR" sz="1500" dirty="0" smtClean="0">
                <a:latin typeface="Montserrat" panose="020B0604020202020204" charset="0"/>
                <a:cs typeface="Times New Roman" pitchFamily="18" charset="0"/>
              </a:rPr>
              <a:t>Normes plus robustes : Focus renforcé sur l’efficacité de la gestion de la qualité par les cabinets et les associés en charge de la mission  </a:t>
            </a:r>
          </a:p>
          <a:p>
            <a:pPr marL="0" indent="0" algn="just"/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FR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7812159" y="278296"/>
            <a:ext cx="1245703" cy="234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Les normes de gestion de</a:t>
            </a:r>
            <a:r>
              <a:rPr lang="fr-FR" sz="20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 </a:t>
            </a:r>
            <a:r>
              <a:rPr lang="fr-FR" sz="2000" b="1" dirty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la qualité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4117110" y="610761"/>
            <a:ext cx="411493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fr-FR" sz="1800" b="1" dirty="0">
                <a:solidFill>
                  <a:schemeClr val="dk2"/>
                </a:solidFill>
                <a:latin typeface="Montserrat" panose="020B0604020202020204" charset="0"/>
                <a:cs typeface="Times New Roman" pitchFamily="18" charset="0"/>
              </a:rPr>
              <a:t>Composition :</a:t>
            </a:r>
          </a:p>
        </p:txBody>
      </p:sp>
      <p:sp>
        <p:nvSpPr>
          <p:cNvPr id="4" name="Google Shape;65;p15"/>
          <p:cNvSpPr txBox="1"/>
          <p:nvPr/>
        </p:nvSpPr>
        <p:spPr>
          <a:xfrm>
            <a:off x="4276536" y="1473625"/>
            <a:ext cx="4549412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fr-FR" sz="1800" dirty="0">
                <a:latin typeface="Montserrat" panose="020B0604020202020204" charset="0"/>
                <a:cs typeface="Times New Roman" pitchFamily="18" charset="0"/>
              </a:rPr>
              <a:t>Elles sont composées de trois normes indissociables</a:t>
            </a:r>
            <a:endParaRPr lang="fr-FR" sz="1800" b="1" dirty="0">
              <a:solidFill>
                <a:srgbClr val="434343"/>
              </a:solidFill>
              <a:latin typeface="Montserrat" panose="020B0604020202020204" charset="0"/>
              <a:ea typeface="Montserrat"/>
              <a:cs typeface="Montserra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291" y="3145814"/>
            <a:ext cx="1805430" cy="180543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9249" y="3169335"/>
            <a:ext cx="1781067" cy="179520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316" y="3182629"/>
            <a:ext cx="1624658" cy="1768615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119272" y="403775"/>
            <a:ext cx="1245703" cy="234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Les normes de gestion de</a:t>
            </a:r>
            <a:r>
              <a:rPr lang="fr-FR" sz="20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 </a:t>
            </a:r>
            <a:r>
              <a:rPr lang="fr-FR" sz="2000" b="1" dirty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la qualité </a:t>
            </a:r>
          </a:p>
        </p:txBody>
      </p:sp>
    </p:spTree>
    <p:extLst>
      <p:ext uri="{BB962C8B-B14F-4D97-AF65-F5344CB8AC3E}">
        <p14:creationId xmlns:p14="http://schemas.microsoft.com/office/powerpoint/2010/main" val="171821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59636" y="467139"/>
            <a:ext cx="5724938" cy="3793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/>
            <a:r>
              <a:rPr lang="fr-FR" sz="4300" b="1" dirty="0" smtClean="0">
                <a:latin typeface="Montserrat" panose="020B0604020202020204" charset="0"/>
                <a:cs typeface="Times New Roman" pitchFamily="18" charset="0"/>
              </a:rPr>
              <a:t>Généralités :</a:t>
            </a:r>
          </a:p>
          <a:p>
            <a:pPr marL="0" indent="0" algn="just"/>
            <a:endParaRPr lang="fr-FR" sz="3700" dirty="0" smtClean="0">
              <a:latin typeface="Montserrat" panose="020B0604020202020204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600"/>
              </a:spcAft>
            </a:pPr>
            <a:r>
              <a:rPr lang="fr-FR" sz="4300" dirty="0" smtClean="0">
                <a:latin typeface="Montserrat" panose="020B0604020202020204" charset="0"/>
                <a:cs typeface="Times New Roman" pitchFamily="18" charset="0"/>
              </a:rPr>
              <a:t>Cette norme remplace la norme ISQC 1 avec des modifications de fond qui sont :</a:t>
            </a:r>
            <a:endParaRPr lang="fr-FR" sz="4300" dirty="0">
              <a:latin typeface="Montserrat" panose="020B0604020202020204" charset="0"/>
              <a:cs typeface="Times New Roman" pitchFamily="18" charset="0"/>
            </a:endParaRPr>
          </a:p>
          <a:p>
            <a:pPr marL="571500" indent="-457200" algn="just">
              <a:lnSpc>
                <a:spcPct val="12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4300" dirty="0" smtClean="0">
                <a:latin typeface="Montserrat" panose="020B0604020202020204" charset="0"/>
                <a:cs typeface="Times New Roman" pitchFamily="18" charset="0"/>
              </a:rPr>
              <a:t>Le passage </a:t>
            </a:r>
            <a:r>
              <a:rPr lang="fr-FR" sz="4300" dirty="0">
                <a:latin typeface="Montserrat" panose="020B0604020202020204" charset="0"/>
                <a:cs typeface="Times New Roman" pitchFamily="18" charset="0"/>
              </a:rPr>
              <a:t>de notion de contrôle de la qualité à la notion </a:t>
            </a:r>
            <a:r>
              <a:rPr lang="fr-FR" sz="4300" dirty="0" smtClean="0">
                <a:latin typeface="Montserrat" panose="020B0604020202020204" charset="0"/>
                <a:cs typeface="Times New Roman" pitchFamily="18" charset="0"/>
              </a:rPr>
              <a:t>de gestion de la qualité</a:t>
            </a:r>
          </a:p>
          <a:p>
            <a:pPr marL="571500" indent="-457200" algn="just">
              <a:lnSpc>
                <a:spcPct val="12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4300" dirty="0" smtClean="0">
                <a:latin typeface="Montserrat" panose="020B0604020202020204" charset="0"/>
                <a:cs typeface="Times New Roman" pitchFamily="18" charset="0"/>
              </a:rPr>
              <a:t>L’introduction d’une approche fon</a:t>
            </a:r>
            <a:r>
              <a:rPr lang="fr-FR" sz="4300" dirty="0">
                <a:latin typeface="Montserrat" panose="020B0604020202020204" charset="0"/>
                <a:cs typeface="Times New Roman" pitchFamily="18" charset="0"/>
              </a:rPr>
              <a:t>dée </a:t>
            </a:r>
            <a:r>
              <a:rPr lang="fr-FR" sz="4300" dirty="0" smtClean="0">
                <a:latin typeface="Montserrat" panose="020B0604020202020204" charset="0"/>
                <a:cs typeface="Times New Roman" pitchFamily="18" charset="0"/>
              </a:rPr>
              <a:t>sur les risques</a:t>
            </a:r>
          </a:p>
          <a:p>
            <a:pPr marL="571500" indent="-457200" algn="just">
              <a:lnSpc>
                <a:spcPct val="12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4300" dirty="0" smtClean="0">
                <a:latin typeface="Montserrat" panose="020B0604020202020204" charset="0"/>
                <a:cs typeface="Times New Roman" pitchFamily="18" charset="0"/>
              </a:rPr>
              <a:t>Elle s’inscrit sur une démarche </a:t>
            </a:r>
            <a:r>
              <a:rPr lang="fr-FR" sz="4300" dirty="0">
                <a:latin typeface="Montserrat" panose="020B0604020202020204" charset="0"/>
                <a:cs typeface="Times New Roman" pitchFamily="18" charset="0"/>
              </a:rPr>
              <a:t>proactive</a:t>
            </a:r>
          </a:p>
          <a:p>
            <a:pPr marL="571500" indent="-457200" algn="just">
              <a:lnSpc>
                <a:spcPct val="12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4300" dirty="0" smtClean="0">
                <a:latin typeface="Montserrat" panose="020B0604020202020204" charset="0"/>
                <a:cs typeface="Times New Roman" pitchFamily="18" charset="0"/>
              </a:rPr>
              <a:t>Elle est conçue </a:t>
            </a:r>
            <a:r>
              <a:rPr lang="fr-FR" sz="4300" dirty="0">
                <a:latin typeface="Montserrat" panose="020B0604020202020204" charset="0"/>
                <a:cs typeface="Times New Roman" pitchFamily="18" charset="0"/>
              </a:rPr>
              <a:t>pour être </a:t>
            </a:r>
            <a:r>
              <a:rPr lang="fr-FR" sz="4300" dirty="0" smtClean="0">
                <a:latin typeface="Montserrat" panose="020B0604020202020204" charset="0"/>
                <a:cs typeface="Times New Roman" pitchFamily="18" charset="0"/>
              </a:rPr>
              <a:t>utilisée </a:t>
            </a:r>
            <a:r>
              <a:rPr lang="fr-FR" sz="4300" dirty="0">
                <a:latin typeface="Montserrat" panose="020B0604020202020204" charset="0"/>
                <a:cs typeface="Times New Roman" pitchFamily="18" charset="0"/>
              </a:rPr>
              <a:t>dans les cabinets de toute taille.</a:t>
            </a:r>
          </a:p>
          <a:p>
            <a:pPr marL="0" indent="0" algn="just"/>
            <a:r>
              <a:rPr lang="fr-FR" sz="2900" dirty="0" smtClean="0">
                <a:latin typeface="Montserrat" panose="020B0604020202020204" charset="0"/>
                <a:cs typeface="Times New Roman" pitchFamily="18" charset="0"/>
              </a:rPr>
              <a:t> </a:t>
            </a:r>
          </a:p>
          <a:p>
            <a:pPr marL="0" indent="0" algn="just"/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FR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732646" y="-87796"/>
            <a:ext cx="1245703" cy="234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Norme ISQM 1</a:t>
            </a:r>
          </a:p>
          <a:p>
            <a:pPr algn="l">
              <a:lnSpc>
                <a:spcPct val="150000"/>
              </a:lnSpc>
            </a:pP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Gestion </a:t>
            </a:r>
            <a:r>
              <a:rPr lang="fr-FR" sz="1800" b="1" dirty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de la qualité du cabinet</a:t>
            </a:r>
          </a:p>
        </p:txBody>
      </p:sp>
    </p:spTree>
    <p:extLst>
      <p:ext uri="{BB962C8B-B14F-4D97-AF65-F5344CB8AC3E}">
        <p14:creationId xmlns:p14="http://schemas.microsoft.com/office/powerpoint/2010/main" val="271242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 txBox="1">
            <a:spLocks/>
          </p:cNvSpPr>
          <p:nvPr/>
        </p:nvSpPr>
        <p:spPr>
          <a:xfrm>
            <a:off x="2935355" y="387626"/>
            <a:ext cx="5632174" cy="3965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/>
            <a:r>
              <a:rPr lang="fr-FR" sz="1400" b="1" dirty="0" smtClean="0">
                <a:latin typeface="Montserrat" panose="020B0604020202020204" charset="0"/>
                <a:cs typeface="Times New Roman" pitchFamily="18" charset="0"/>
              </a:rPr>
              <a:t>	</a:t>
            </a:r>
          </a:p>
          <a:p>
            <a:pPr marL="114300" indent="0" algn="just"/>
            <a:r>
              <a:rPr lang="fr-FR" sz="1400" b="1" dirty="0">
                <a:latin typeface="Montserrat" panose="020B0604020202020204" charset="0"/>
                <a:cs typeface="Times New Roman" pitchFamily="18" charset="0"/>
              </a:rPr>
              <a:t>	</a:t>
            </a:r>
            <a:r>
              <a:rPr lang="fr-FR" sz="1600" b="1" dirty="0" smtClean="0">
                <a:latin typeface="Montserrat" panose="020B0604020202020204" charset="0"/>
                <a:cs typeface="Times New Roman" pitchFamily="18" charset="0"/>
              </a:rPr>
              <a:t>Qui est concerné ?</a:t>
            </a:r>
          </a:p>
          <a:p>
            <a:pPr marL="0" indent="0" algn="just"/>
            <a:endParaRPr lang="fr-FR" sz="1400" dirty="0" smtClean="0">
              <a:latin typeface="Montserrat" panose="020B0604020202020204" charset="0"/>
              <a:cs typeface="Times New Roman" pitchFamily="18" charset="0"/>
            </a:endParaRPr>
          </a:p>
          <a:p>
            <a:pPr marL="0" indent="0" algn="just"/>
            <a:r>
              <a:rPr lang="fr-FR" sz="1400" dirty="0" smtClean="0">
                <a:latin typeface="Montserrat" panose="020B0604020202020204" charset="0"/>
              </a:rPr>
              <a:t>	Les Cabinets qui réalisent des audits ou des 	examens </a:t>
            </a:r>
            <a:r>
              <a:rPr lang="fr-FR" sz="1400" dirty="0">
                <a:latin typeface="Montserrat" panose="020B0604020202020204" charset="0"/>
              </a:rPr>
              <a:t>limités des états </a:t>
            </a:r>
            <a:r>
              <a:rPr lang="fr-FR" sz="1400" dirty="0" smtClean="0">
                <a:latin typeface="Montserrat" panose="020B0604020202020204" charset="0"/>
              </a:rPr>
              <a:t>financiers, </a:t>
            </a:r>
            <a:r>
              <a:rPr lang="fr-FR" sz="1400" dirty="0">
                <a:latin typeface="Montserrat" panose="020B0604020202020204" charset="0"/>
              </a:rPr>
              <a:t>ou d’autres 	missions d’assurance </a:t>
            </a:r>
            <a:r>
              <a:rPr lang="fr-FR" sz="1400" dirty="0" smtClean="0">
                <a:latin typeface="Montserrat" panose="020B0604020202020204" charset="0"/>
              </a:rPr>
              <a:t>ou </a:t>
            </a:r>
            <a:r>
              <a:rPr lang="fr-FR" sz="1400" dirty="0">
                <a:latin typeface="Montserrat" panose="020B0604020202020204" charset="0"/>
              </a:rPr>
              <a:t>de </a:t>
            </a:r>
            <a:r>
              <a:rPr lang="fr-FR" sz="1400" dirty="0" smtClean="0">
                <a:latin typeface="Montserrat" panose="020B0604020202020204" charset="0"/>
              </a:rPr>
              <a:t>service connexes </a:t>
            </a:r>
            <a:r>
              <a:rPr lang="fr-FR" sz="1400" dirty="0" smtClean="0">
                <a:latin typeface="Montserrat" panose="020B0604020202020204" charset="0"/>
                <a:cs typeface="Times New Roman" pitchFamily="18" charset="0"/>
              </a:rPr>
              <a:t> </a:t>
            </a:r>
          </a:p>
          <a:p>
            <a:pPr marL="114300" indent="0" algn="just"/>
            <a:r>
              <a:rPr lang="fr-FR" sz="1400" b="1" dirty="0" smtClean="0">
                <a:latin typeface="Montserrat" panose="020B0604020202020204" charset="0"/>
                <a:cs typeface="Times New Roman" pitchFamily="18" charset="0"/>
              </a:rPr>
              <a:t>	</a:t>
            </a:r>
          </a:p>
          <a:p>
            <a:pPr marL="114300" indent="0" algn="just"/>
            <a:r>
              <a:rPr lang="fr-FR" sz="1400" b="1" dirty="0">
                <a:latin typeface="Montserrat" panose="020B0604020202020204" charset="0"/>
                <a:cs typeface="Times New Roman" pitchFamily="18" charset="0"/>
              </a:rPr>
              <a:t>	</a:t>
            </a:r>
            <a:r>
              <a:rPr lang="fr-FR" sz="1600" b="1" dirty="0" smtClean="0">
                <a:latin typeface="Montserrat" panose="020B0604020202020204" charset="0"/>
                <a:cs typeface="Times New Roman" pitchFamily="18" charset="0"/>
              </a:rPr>
              <a:t>Objet :</a:t>
            </a:r>
            <a:r>
              <a:rPr lang="fr-FR" sz="1400" b="1" dirty="0" smtClean="0">
                <a:latin typeface="Montserrat" panose="020B0604020202020204" charset="0"/>
                <a:cs typeface="Times New Roman" pitchFamily="18" charset="0"/>
              </a:rPr>
              <a:t> </a:t>
            </a:r>
          </a:p>
          <a:p>
            <a:pPr marL="0" indent="0" algn="just"/>
            <a:endParaRPr lang="fr-FR" sz="1400" dirty="0" smtClean="0">
              <a:latin typeface="Montserrat" panose="020B0604020202020204" charset="0"/>
            </a:endParaRPr>
          </a:p>
          <a:p>
            <a:pPr marL="0" indent="0" algn="just"/>
            <a:r>
              <a:rPr lang="fr-FR" sz="1400" dirty="0">
                <a:latin typeface="Montserrat" panose="020B0604020202020204" charset="0"/>
              </a:rPr>
              <a:t>	</a:t>
            </a:r>
            <a:r>
              <a:rPr lang="fr-FR" sz="1400" dirty="0" smtClean="0">
                <a:latin typeface="Montserrat" panose="020B0604020202020204" charset="0"/>
              </a:rPr>
              <a:t>Traite des responsabilités qui incombent au 	cabinet : </a:t>
            </a:r>
          </a:p>
          <a:p>
            <a:pPr marL="0" indent="0" algn="just"/>
            <a:endParaRPr lang="fr-FR" sz="1400" dirty="0">
              <a:latin typeface="Montserrat" panose="020B0604020202020204" charset="0"/>
            </a:endParaRPr>
          </a:p>
          <a:p>
            <a:pPr marL="0" indent="0" algn="just">
              <a:spcBef>
                <a:spcPts val="600"/>
              </a:spcBef>
            </a:pPr>
            <a:r>
              <a:rPr lang="fr-FR" sz="1400" dirty="0" smtClean="0">
                <a:latin typeface="Montserrat" panose="020B0604020202020204" charset="0"/>
              </a:rPr>
              <a:t>	De concevoir, de mettre en place et de faire 	fonctionner un système de gestion de la 	qualité 	</a:t>
            </a:r>
            <a:r>
              <a:rPr lang="fr-FR" sz="1400" b="1" dirty="0" smtClean="0">
                <a:latin typeface="Montserrat" panose="020B0604020202020204" charset="0"/>
              </a:rPr>
              <a:t>(SGQ) </a:t>
            </a:r>
            <a:endParaRPr lang="fr-FR" sz="1400" b="1" dirty="0" smtClean="0">
              <a:latin typeface="Montserrat" panose="020B0604020202020204" charset="0"/>
              <a:cs typeface="Times New Roman" pitchFamily="18" charset="0"/>
            </a:endParaRPr>
          </a:p>
          <a:p>
            <a:pPr marL="0" indent="0" algn="just"/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FR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39150" y="-81170"/>
            <a:ext cx="1245703" cy="234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Norme ISQM 1</a:t>
            </a:r>
          </a:p>
          <a:p>
            <a:pPr algn="l">
              <a:lnSpc>
                <a:spcPct val="150000"/>
              </a:lnSpc>
            </a:pP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Gestion </a:t>
            </a:r>
            <a:r>
              <a:rPr lang="fr-FR" sz="1800" b="1" dirty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de la qualité du cabinet</a:t>
            </a:r>
          </a:p>
        </p:txBody>
      </p:sp>
    </p:spTree>
    <p:extLst>
      <p:ext uri="{BB962C8B-B14F-4D97-AF65-F5344CB8AC3E}">
        <p14:creationId xmlns:p14="http://schemas.microsoft.com/office/powerpoint/2010/main" val="24676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86140" y="291548"/>
            <a:ext cx="5632173" cy="419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/>
            <a:r>
              <a:rPr lang="fr-FR" sz="1800" b="1" dirty="0" smtClean="0">
                <a:latin typeface="Montserrat" panose="020B0604020202020204" charset="0"/>
                <a:cs typeface="Times New Roman" pitchFamily="18" charset="0"/>
              </a:rPr>
              <a:t>Objectifs :</a:t>
            </a:r>
          </a:p>
          <a:p>
            <a:pPr marL="114300" indent="0" algn="just"/>
            <a:endParaRPr lang="fr-FR" sz="1800" b="1" dirty="0">
              <a:latin typeface="Montserrat" panose="020B0604020202020204" charset="0"/>
              <a:cs typeface="Times New Roman" pitchFamily="18" charset="0"/>
            </a:endParaRPr>
          </a:p>
          <a:p>
            <a:pPr marL="400050" indent="-285750" algn="just">
              <a:buSzPct val="100000"/>
              <a:buFont typeface="Wingdings" panose="05000000000000000000" pitchFamily="2" charset="2"/>
              <a:buChar char="Ø"/>
            </a:pPr>
            <a:r>
              <a:rPr lang="fr-FR" sz="1400" dirty="0" smtClean="0">
                <a:latin typeface="Montserrat" panose="020B0604020202020204" charset="0"/>
              </a:rPr>
              <a:t>Concevoir, mettre en place et faire fonctionner un système de gestion de la qualité des audits, destinés à lui fournir l’assurance raisonnable :</a:t>
            </a:r>
          </a:p>
          <a:p>
            <a:pPr marL="114300" indent="0" algn="just">
              <a:buSzPct val="100000"/>
            </a:pPr>
            <a:r>
              <a:rPr lang="fr-FR" sz="1400" dirty="0" smtClean="0">
                <a:latin typeface="Montserrat" panose="020B0604020202020204" charset="0"/>
              </a:rPr>
              <a:t> </a:t>
            </a:r>
            <a:endParaRPr lang="en-US" sz="1400" dirty="0">
              <a:latin typeface="Montserrat" panose="020B0604020202020204" charset="0"/>
            </a:endParaRPr>
          </a:p>
          <a:p>
            <a:pPr marL="857250" lvl="1" indent="-285750" algn="just">
              <a:buSzPct val="100000"/>
              <a:buFont typeface="Wingdings" panose="05000000000000000000" pitchFamily="2" charset="2"/>
              <a:buChar char="ü"/>
            </a:pPr>
            <a:r>
              <a:rPr lang="fr-FR" sz="1400" dirty="0" smtClean="0">
                <a:latin typeface="Montserrat" panose="020B0604020202020204" charset="0"/>
              </a:rPr>
              <a:t>Que le cabinet et ses membres s’acquittent de leurs responsabilités et réalisent les missions conformément aux normes professionnelles et aux exigences légales et règlementaires.</a:t>
            </a:r>
          </a:p>
          <a:p>
            <a:pPr marL="571500" lvl="1" indent="0" algn="just">
              <a:buSzPct val="100000"/>
            </a:pPr>
            <a:endParaRPr lang="en-US" sz="1400" dirty="0">
              <a:latin typeface="Montserrat" panose="020B0604020202020204" charset="0"/>
            </a:endParaRPr>
          </a:p>
          <a:p>
            <a:pPr marL="857250" lvl="1" indent="-285750" algn="just">
              <a:buSzPct val="100000"/>
              <a:buFont typeface="Wingdings" panose="05000000000000000000" pitchFamily="2" charset="2"/>
              <a:buChar char="ü"/>
            </a:pPr>
            <a:r>
              <a:rPr lang="fr-FR" sz="1400" dirty="0" smtClean="0">
                <a:latin typeface="Montserrat" panose="020B0604020202020204" charset="0"/>
              </a:rPr>
              <a:t>Que les rapports de mission délivrés sont appropriés aux circonstances.</a:t>
            </a:r>
          </a:p>
          <a:p>
            <a:pPr marL="114300" indent="0" algn="just">
              <a:buSzPct val="100000"/>
            </a:pPr>
            <a:endParaRPr lang="fr-FR" sz="1400" dirty="0" smtClean="0">
              <a:latin typeface="Montserrat" panose="020B0604020202020204" charset="0"/>
            </a:endParaRPr>
          </a:p>
          <a:p>
            <a:pPr marL="114300" indent="0" algn="just">
              <a:buSzPct val="100000"/>
            </a:pPr>
            <a:r>
              <a:rPr lang="fr-FR" sz="1400" dirty="0" smtClean="0">
                <a:latin typeface="Montserrat" panose="020B0604020202020204" charset="0"/>
              </a:rPr>
              <a:t>La conception, mise en place et le fonctionnement d’un système </a:t>
            </a:r>
            <a:r>
              <a:rPr lang="fr-FR" sz="1400" dirty="0">
                <a:latin typeface="Montserrat" panose="020B0604020202020204" charset="0"/>
              </a:rPr>
              <a:t>d</a:t>
            </a:r>
            <a:r>
              <a:rPr lang="fr-FR" sz="1400" dirty="0" smtClean="0">
                <a:latin typeface="Montserrat" panose="020B0604020202020204" charset="0"/>
              </a:rPr>
              <a:t>e gestion de la qualité aide le cabinet à réaliser des missions </a:t>
            </a:r>
            <a:r>
              <a:rPr lang="fr-FR" sz="1400" b="1" dirty="0" smtClean="0">
                <a:latin typeface="Montserrat" panose="020B0604020202020204" charset="0"/>
              </a:rPr>
              <a:t>de qualité.</a:t>
            </a:r>
            <a:endParaRPr lang="en-US" sz="1400" b="1" dirty="0" smtClean="0">
              <a:latin typeface="Montserrat" panose="020B0604020202020204" charset="0"/>
            </a:endParaRPr>
          </a:p>
          <a:p>
            <a:pPr lvl="2"/>
            <a:endParaRPr lang="en-US" dirty="0" smtClean="0"/>
          </a:p>
          <a:p>
            <a:pPr marL="0" indent="0" algn="just"/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FR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712767" y="-72887"/>
            <a:ext cx="1245703" cy="234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Norme ISQM 1</a:t>
            </a:r>
          </a:p>
          <a:p>
            <a:pPr algn="l">
              <a:lnSpc>
                <a:spcPct val="150000"/>
              </a:lnSpc>
            </a:pP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Gestion </a:t>
            </a:r>
            <a:r>
              <a:rPr lang="fr-FR" sz="1800" b="1" dirty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de la qualité du cabinet</a:t>
            </a:r>
          </a:p>
        </p:txBody>
      </p:sp>
    </p:spTree>
    <p:extLst>
      <p:ext uri="{BB962C8B-B14F-4D97-AF65-F5344CB8AC3E}">
        <p14:creationId xmlns:p14="http://schemas.microsoft.com/office/powerpoint/2010/main" val="15798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3299792" y="480391"/>
            <a:ext cx="5665304" cy="355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/>
            <a:r>
              <a:rPr lang="fr-FR" sz="1800" b="1" dirty="0" smtClean="0">
                <a:latin typeface="Montserrat" panose="020B0604020202020204" charset="0"/>
                <a:cs typeface="Times New Roman" pitchFamily="18" charset="0"/>
              </a:rPr>
              <a:t>Le système de gestion de la qualité « SGQ » </a:t>
            </a:r>
          </a:p>
          <a:p>
            <a:pPr marL="114300" indent="0" algn="just"/>
            <a:endParaRPr lang="fr-FR" sz="1800" b="1" dirty="0">
              <a:latin typeface="Montserrat" panose="020B0604020202020204" charset="0"/>
              <a:cs typeface="Times New Roman" pitchFamily="18" charset="0"/>
            </a:endParaRPr>
          </a:p>
          <a:p>
            <a:pPr marL="114300" indent="0" algn="just"/>
            <a:r>
              <a:rPr lang="fr-FR" sz="1800" b="1" dirty="0" smtClean="0">
                <a:latin typeface="Montserrat" panose="020B0604020202020204" charset="0"/>
                <a:cs typeface="Times New Roman" pitchFamily="18" charset="0"/>
              </a:rPr>
              <a:t>		c’est quoi ?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fr-FR" sz="1800" b="1" dirty="0" smtClean="0">
              <a:latin typeface="Montserrat" panose="020B0604020202020204" charset="0"/>
              <a:cs typeface="Times New Roman" pitchFamily="18" charset="0"/>
            </a:endParaRPr>
          </a:p>
          <a:p>
            <a:pPr marL="0" indent="0" algn="just"/>
            <a:endParaRPr lang="fr-FR" sz="1400" dirty="0" smtClean="0">
              <a:latin typeface="Montserrat" panose="020B0604020202020204" charset="0"/>
            </a:endParaRPr>
          </a:p>
          <a:p>
            <a:pPr marL="0" indent="0" algn="just"/>
            <a:r>
              <a:rPr lang="fr-FR" sz="1600" dirty="0" smtClean="0">
                <a:latin typeface="Montserrat" panose="020B0604020202020204" charset="0"/>
              </a:rPr>
              <a:t>Mécanisme par lequel on crée un environnement qui permet aux équipes de mission de réaliser des missions de qualités</a:t>
            </a:r>
            <a:endParaRPr lang="en-US" sz="1600" dirty="0" smtClean="0">
              <a:latin typeface="Montserrat" panose="020B060402020202020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dirty="0" smtClean="0"/>
          </a:p>
          <a:p>
            <a:pPr marL="0" indent="0" algn="just"/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FR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12037" y="0"/>
            <a:ext cx="1245703" cy="234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Norme</a:t>
            </a:r>
            <a:r>
              <a:rPr lang="fr-FR" sz="16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 ISQM </a:t>
            </a: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1</a:t>
            </a:r>
          </a:p>
          <a:p>
            <a:pPr algn="l">
              <a:lnSpc>
                <a:spcPct val="150000"/>
              </a:lnSpc>
            </a:pP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Gestion </a:t>
            </a:r>
            <a:r>
              <a:rPr lang="fr-FR" sz="1800" b="1" dirty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de la qualité du cabinet</a:t>
            </a:r>
          </a:p>
        </p:txBody>
      </p:sp>
    </p:spTree>
    <p:extLst>
      <p:ext uri="{BB962C8B-B14F-4D97-AF65-F5344CB8AC3E}">
        <p14:creationId xmlns:p14="http://schemas.microsoft.com/office/powerpoint/2010/main" val="287259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16234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/>
            <a:r>
              <a:rPr lang="fr-FR" sz="1400" b="1" dirty="0" smtClean="0">
                <a:latin typeface="Montserrat" panose="020B0604020202020204" charset="0"/>
                <a:cs typeface="Times New Roman" pitchFamily="18" charset="0"/>
              </a:rPr>
              <a:t>Les composantes du SGQ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dirty="0" smtClean="0"/>
          </a:p>
          <a:p>
            <a:pPr marL="0" indent="0" algn="just"/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FR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1757"/>
            <a:ext cx="4559254" cy="3819535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7765776" y="71230"/>
            <a:ext cx="1245703" cy="234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Norme ISQM 1</a:t>
            </a:r>
          </a:p>
          <a:p>
            <a:pPr algn="l">
              <a:lnSpc>
                <a:spcPct val="150000"/>
              </a:lnSpc>
            </a:pPr>
            <a:r>
              <a:rPr lang="fr-FR" sz="1800" b="1" dirty="0" smtClean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Gestion </a:t>
            </a:r>
            <a:r>
              <a:rPr lang="fr-FR" sz="1800" b="1" dirty="0">
                <a:solidFill>
                  <a:schemeClr val="bg1"/>
                </a:solidFill>
                <a:latin typeface="Montserrat" panose="020B0604020202020204" charset="0"/>
                <a:cs typeface="Times New Roman" pitchFamily="18" charset="0"/>
              </a:rPr>
              <a:t>de la qualité du cabinet</a:t>
            </a:r>
          </a:p>
        </p:txBody>
      </p:sp>
    </p:spTree>
    <p:extLst>
      <p:ext uri="{BB962C8B-B14F-4D97-AF65-F5344CB8AC3E}">
        <p14:creationId xmlns:p14="http://schemas.microsoft.com/office/powerpoint/2010/main" val="239630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2439</Words>
  <Application>Microsoft Office PowerPoint</Application>
  <PresentationFormat>Affichage à l'écran (16:9)</PresentationFormat>
  <Paragraphs>445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Times New Roman</vt:lpstr>
      <vt:lpstr>Courier New</vt:lpstr>
      <vt:lpstr>Comfortaa</vt:lpstr>
      <vt:lpstr>Arial</vt:lpstr>
      <vt:lpstr>Montserrat</vt:lpstr>
      <vt:lpstr>Wingdings</vt:lpstr>
      <vt:lpstr>Simple 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Abdelkrim bouhouche</dc:creator>
  <cp:lastModifiedBy>ZAZOUA Akram Djamel</cp:lastModifiedBy>
  <cp:revision>138</cp:revision>
  <cp:lastPrinted>2022-11-29T15:23:57Z</cp:lastPrinted>
  <dcterms:modified xsi:type="dcterms:W3CDTF">2022-11-30T15:44:53Z</dcterms:modified>
</cp:coreProperties>
</file>